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5"/>
  </p:notesMasterIdLst>
  <p:sldIdLst>
    <p:sldId id="260" r:id="rId5"/>
    <p:sldId id="275" r:id="rId6"/>
    <p:sldId id="281" r:id="rId7"/>
    <p:sldId id="257" r:id="rId8"/>
    <p:sldId id="267" r:id="rId9"/>
    <p:sldId id="307" r:id="rId10"/>
    <p:sldId id="277" r:id="rId11"/>
    <p:sldId id="283" r:id="rId12"/>
    <p:sldId id="270" r:id="rId13"/>
    <p:sldId id="287" r:id="rId14"/>
    <p:sldId id="278" r:id="rId15"/>
    <p:sldId id="294" r:id="rId16"/>
    <p:sldId id="279" r:id="rId17"/>
    <p:sldId id="290" r:id="rId18"/>
    <p:sldId id="280" r:id="rId19"/>
    <p:sldId id="286" r:id="rId20"/>
    <p:sldId id="315" r:id="rId21"/>
    <p:sldId id="310" r:id="rId22"/>
    <p:sldId id="316" r:id="rId23"/>
    <p:sldId id="317" r:id="rId24"/>
    <p:sldId id="296" r:id="rId25"/>
    <p:sldId id="297" r:id="rId26"/>
    <p:sldId id="314" r:id="rId27"/>
    <p:sldId id="350" r:id="rId28"/>
    <p:sldId id="319" r:id="rId29"/>
    <p:sldId id="352" r:id="rId30"/>
    <p:sldId id="311" r:id="rId31"/>
    <p:sldId id="299" r:id="rId32"/>
    <p:sldId id="300" r:id="rId33"/>
    <p:sldId id="349" r:id="rId34"/>
    <p:sldId id="320" r:id="rId35"/>
    <p:sldId id="338" r:id="rId36"/>
    <p:sldId id="333" r:id="rId37"/>
    <p:sldId id="332" r:id="rId38"/>
    <p:sldId id="304" r:id="rId39"/>
    <p:sldId id="301" r:id="rId40"/>
    <p:sldId id="302" r:id="rId41"/>
    <p:sldId id="334" r:id="rId42"/>
    <p:sldId id="321" r:id="rId43"/>
    <p:sldId id="336" r:id="rId44"/>
    <p:sldId id="335" r:id="rId45"/>
    <p:sldId id="324" r:id="rId46"/>
    <p:sldId id="326" r:id="rId47"/>
    <p:sldId id="339" r:id="rId48"/>
    <p:sldId id="325" r:id="rId49"/>
    <p:sldId id="340" r:id="rId50"/>
    <p:sldId id="342" r:id="rId51"/>
    <p:sldId id="343" r:id="rId52"/>
    <p:sldId id="329" r:id="rId53"/>
    <p:sldId id="305" r:id="rId54"/>
    <p:sldId id="284" r:id="rId55"/>
    <p:sldId id="330" r:id="rId56"/>
    <p:sldId id="344" r:id="rId57"/>
    <p:sldId id="331" r:id="rId58"/>
    <p:sldId id="272" r:id="rId59"/>
    <p:sldId id="273" r:id="rId60"/>
    <p:sldId id="346" r:id="rId61"/>
    <p:sldId id="347" r:id="rId62"/>
    <p:sldId id="348" r:id="rId63"/>
    <p:sldId id="276" r:id="rId64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0AF29-3EEE-48C1-8EFB-80EA94522AA7}" v="39" dt="2023-08-30T13:28:23.686"/>
    <p1510:client id="{D45F3F38-8C30-439F-9BC2-7A3D71E2E265}" v="7" dt="2023-08-29T23:30:39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6357" autoAdjust="0"/>
  </p:normalViewPr>
  <p:slideViewPr>
    <p:cSldViewPr snapToObjects="1">
      <p:cViewPr varScale="1">
        <p:scale>
          <a:sx n="110" d="100"/>
          <a:sy n="110" d="100"/>
        </p:scale>
        <p:origin x="1530" y="402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outlineViewPr>
    <p:cViewPr>
      <p:scale>
        <a:sx n="33" d="100"/>
        <a:sy n="33" d="100"/>
      </p:scale>
      <p:origin x="0" y="-749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  <a:br>
            <a:rPr lang="de-DE" dirty="0"/>
          </a:br>
          <a:br>
            <a:rPr lang="de-DE" dirty="0"/>
          </a:br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7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7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7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7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7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7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7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7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7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7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7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7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407903B4-9B31-413D-BAED-8693DD39414E}" type="pres">
      <dgm:prSet presAssocID="{74F355E0-9BDF-45A3-9379-A0031BC3B6F2}" presName="compositeA" presStyleCnt="0"/>
      <dgm:spPr/>
    </dgm:pt>
    <dgm:pt modelId="{9D7AF30F-9818-4145-9BEE-BC881E262E01}" type="pres">
      <dgm:prSet presAssocID="{74F355E0-9BDF-45A3-9379-A0031BC3B6F2}" presName="textA" presStyleLbl="revTx" presStyleIdx="6" presStyleCnt="7">
        <dgm:presLayoutVars>
          <dgm:bulletEnabled val="1"/>
        </dgm:presLayoutVars>
      </dgm:prSet>
      <dgm:spPr/>
    </dgm:pt>
    <dgm:pt modelId="{3BBC5736-0FA1-4702-A9A0-BE2604FF6892}" type="pres">
      <dgm:prSet presAssocID="{74F355E0-9BDF-45A3-9379-A0031BC3B6F2}" presName="circleA" presStyleLbl="node1" presStyleIdx="6" presStyleCnt="7"/>
      <dgm:spPr>
        <a:solidFill>
          <a:srgbClr val="679AB9"/>
        </a:solidFill>
        <a:ln>
          <a:noFill/>
        </a:ln>
      </dgm:spPr>
    </dgm:pt>
    <dgm:pt modelId="{6E65279D-770F-4FF8-AAAD-8665D406AB9B}" type="pres">
      <dgm:prSet presAssocID="{74F355E0-9BDF-45A3-9379-A0031BC3B6F2}" presName="spaceA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CDB8E0B4-417E-42D8-9119-907D592A3572}" srcId="{6F90BB34-A93E-4CC3-AEC4-E24CC34944C3}" destId="{74F355E0-9BDF-45A3-9379-A0031BC3B6F2}" srcOrd="6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5F8E9EDC-C899-4677-95F7-8283CCE8A34E}" type="presOf" srcId="{74F355E0-9BDF-45A3-9379-A0031BC3B6F2}" destId="{9D7AF30F-9818-4145-9BEE-BC881E262E01}" srcOrd="0" destOrd="0" presId="urn:microsoft.com/office/officeart/2005/8/layout/hProcess11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5190E097-D7FA-485D-ADF8-F1287481A4D9}" type="presParOf" srcId="{CA5AD55E-BFBA-4EBD-831A-2932F0B84C90}" destId="{407903B4-9B31-413D-BAED-8693DD39414E}" srcOrd="12" destOrd="0" presId="urn:microsoft.com/office/officeart/2005/8/layout/hProcess11"/>
    <dgm:cxn modelId="{A6FE514E-A268-4817-8AAA-DDE454440FBC}" type="presParOf" srcId="{407903B4-9B31-413D-BAED-8693DD39414E}" destId="{9D7AF30F-9818-4145-9BEE-BC881E262E01}" srcOrd="0" destOrd="0" presId="urn:microsoft.com/office/officeart/2005/8/layout/hProcess11"/>
    <dgm:cxn modelId="{86EE0A4E-36CF-428B-B552-ADA2A9E292A8}" type="presParOf" srcId="{407903B4-9B31-413D-BAED-8693DD39414E}" destId="{3BBC5736-0FA1-4702-A9A0-BE2604FF6892}" srcOrd="1" destOrd="0" presId="urn:microsoft.com/office/officeart/2005/8/layout/hProcess11"/>
    <dgm:cxn modelId="{0D74A88B-305A-4C22-8615-FD79B8A798CC}" type="presParOf" srcId="{407903B4-9B31-413D-BAED-8693DD39414E}" destId="{6E65279D-770F-4FF8-AAAD-8665D406AB9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620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Physisches Hexapod-Modell</a:t>
          </a:r>
        </a:p>
      </dsp:txBody>
      <dsp:txXfrm>
        <a:off x="620" y="0"/>
        <a:ext cx="994132" cy="1578193"/>
      </dsp:txXfrm>
    </dsp:sp>
    <dsp:sp modelId="{4915E45D-447B-4753-80F9-E8568B48113C}">
      <dsp:nvSpPr>
        <dsp:cNvPr id="0" name=""/>
        <dsp:cNvSpPr/>
      </dsp:nvSpPr>
      <dsp:spPr>
        <a:xfrm>
          <a:off x="300412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1044459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Einzelne Beinbewegung</a:t>
          </a:r>
        </a:p>
      </dsp:txBody>
      <dsp:txXfrm>
        <a:off x="1044459" y="2367289"/>
        <a:ext cx="994132" cy="1578193"/>
      </dsp:txXfrm>
    </dsp:sp>
    <dsp:sp modelId="{12C1E772-23F2-4F68-898F-2A0E68773953}">
      <dsp:nvSpPr>
        <dsp:cNvPr id="0" name=""/>
        <dsp:cNvSpPr/>
      </dsp:nvSpPr>
      <dsp:spPr>
        <a:xfrm>
          <a:off x="1344251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2088298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Feste Gang-Arten</a:t>
          </a:r>
        </a:p>
      </dsp:txBody>
      <dsp:txXfrm>
        <a:off x="2088298" y="0"/>
        <a:ext cx="994132" cy="1578193"/>
      </dsp:txXfrm>
    </dsp:sp>
    <dsp:sp modelId="{9345E4B7-3D18-40A3-9A99-51AC041A70E4}">
      <dsp:nvSpPr>
        <dsp:cNvPr id="0" name=""/>
        <dsp:cNvSpPr/>
      </dsp:nvSpPr>
      <dsp:spPr>
        <a:xfrm>
          <a:off x="2388090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3132137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RL-Modell</a:t>
          </a:r>
        </a:p>
      </dsp:txBody>
      <dsp:txXfrm>
        <a:off x="3132137" y="2367289"/>
        <a:ext cx="994132" cy="1578193"/>
      </dsp:txXfrm>
    </dsp:sp>
    <dsp:sp modelId="{836E7818-86AB-4044-B179-403788115075}">
      <dsp:nvSpPr>
        <dsp:cNvPr id="0" name=""/>
        <dsp:cNvSpPr/>
      </dsp:nvSpPr>
      <dsp:spPr>
        <a:xfrm>
          <a:off x="3431929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4175975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Input-Anpassungen</a:t>
          </a:r>
        </a:p>
      </dsp:txBody>
      <dsp:txXfrm>
        <a:off x="4175975" y="0"/>
        <a:ext cx="994132" cy="1578193"/>
      </dsp:txXfrm>
    </dsp:sp>
    <dsp:sp modelId="{0AC1FA14-C63C-47C4-BD3F-A573BA8F36A1}">
      <dsp:nvSpPr>
        <dsp:cNvPr id="0" name=""/>
        <dsp:cNvSpPr/>
      </dsp:nvSpPr>
      <dsp:spPr>
        <a:xfrm>
          <a:off x="4475767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5219814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RL-Training</a:t>
          </a:r>
          <a:br>
            <a:rPr lang="de-DE" sz="800" kern="1200" dirty="0"/>
          </a:br>
          <a:br>
            <a:rPr lang="de-DE" sz="800" kern="1200" dirty="0"/>
          </a:br>
          <a:r>
            <a:rPr lang="de-DE" sz="800" kern="1200" dirty="0"/>
            <a:t>Integration mit </a:t>
          </a:r>
          <a:r>
            <a:rPr lang="de-DE" sz="800" kern="1200" dirty="0" err="1"/>
            <a:t>Sanando‘s</a:t>
          </a:r>
          <a:r>
            <a:rPr lang="de-DE" sz="800" kern="1200" dirty="0"/>
            <a:t> Modell</a:t>
          </a:r>
        </a:p>
      </dsp:txBody>
      <dsp:txXfrm>
        <a:off x="5219814" y="2367289"/>
        <a:ext cx="994132" cy="1578193"/>
      </dsp:txXfrm>
    </dsp:sp>
    <dsp:sp modelId="{7B2EBB0B-10C2-4BF3-9C44-5EE5449177F6}">
      <dsp:nvSpPr>
        <dsp:cNvPr id="0" name=""/>
        <dsp:cNvSpPr/>
      </dsp:nvSpPr>
      <dsp:spPr>
        <a:xfrm>
          <a:off x="5519606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AF30F-9818-4145-9BEE-BC881E262E01}">
      <dsp:nvSpPr>
        <dsp:cNvPr id="0" name=""/>
        <dsp:cNvSpPr/>
      </dsp:nvSpPr>
      <dsp:spPr>
        <a:xfrm>
          <a:off x="6263653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…</a:t>
          </a:r>
        </a:p>
      </dsp:txBody>
      <dsp:txXfrm>
        <a:off x="6263653" y="0"/>
        <a:ext cx="994132" cy="1578193"/>
      </dsp:txXfrm>
    </dsp:sp>
    <dsp:sp modelId="{3BBC5736-0FA1-4702-A9A0-BE2604FF6892}">
      <dsp:nvSpPr>
        <dsp:cNvPr id="0" name=""/>
        <dsp:cNvSpPr/>
      </dsp:nvSpPr>
      <dsp:spPr>
        <a:xfrm>
          <a:off x="6563445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Klasse von Robotern die Insekten nachempfunden wurde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MATLAB ist Softwareumgebung zum Beschreiben und Lösen math. Probleme sowie deren grafischer Darstellung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9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einzelnem Bein lässt sich Bewegungsablauf in 2 Abschnitte aufteilen: Swing und </a:t>
            </a:r>
            <a:r>
              <a:rPr lang="de-DE" dirty="0" err="1"/>
              <a:t>Stance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87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Feedback Control Loop </a:t>
            </a:r>
          </a:p>
          <a:p>
            <a:r>
              <a:rPr lang="de-DE" dirty="0" err="1"/>
              <a:t>Closed</a:t>
            </a:r>
            <a:r>
              <a:rPr lang="de-DE" dirty="0"/>
              <a:t>-Loop Controller</a:t>
            </a:r>
          </a:p>
          <a:p>
            <a:endParaRPr lang="de-DE" dirty="0"/>
          </a:p>
          <a:p>
            <a:r>
              <a:rPr lang="de-DE" dirty="0"/>
              <a:t>P: Wie Name sagt proportional zum Fehler </a:t>
            </a:r>
            <a:r>
              <a:rPr lang="de-DE" dirty="0">
                <a:sym typeface="Wingdings" panose="05000000000000000000" pitchFamily="2" charset="2"/>
              </a:rPr>
              <a:t> Je höher, desto schneller korrigiert der Controller auch</a:t>
            </a:r>
            <a:endParaRPr lang="de-DE" dirty="0"/>
          </a:p>
          <a:p>
            <a:r>
              <a:rPr lang="de-DE" dirty="0"/>
              <a:t>I: Korrigiert dauerhaften Bias, falls vorhanden</a:t>
            </a:r>
          </a:p>
          <a:p>
            <a:r>
              <a:rPr lang="de-DE" dirty="0"/>
              <a:t>D: „Schaut in die Zukunft“ </a:t>
            </a:r>
            <a:r>
              <a:rPr lang="de-DE" dirty="0">
                <a:sym typeface="Wingdings" panose="05000000000000000000" pitchFamily="2" charset="2"/>
              </a:rPr>
              <a:t> Verhindert </a:t>
            </a:r>
            <a:r>
              <a:rPr lang="de-DE" dirty="0" err="1">
                <a:sym typeface="Wingdings" panose="05000000000000000000" pitchFamily="2" charset="2"/>
              </a:rPr>
              <a:t>Overshooting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23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5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6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7.mp4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learning-resources/-introduction-reinforcement-learning-david-silver" TargetMode="External"/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en-US" sz="2500" dirty="0"/>
              <a:t>Leveraging MATLAB Simulink for Hexapod Robotics: Simulation, Control and Learning</a:t>
            </a:r>
            <a:endParaRPr lang="de-DE" sz="25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920562"/>
            <a:ext cx="6408000" cy="2293228"/>
          </a:xfrm>
        </p:spPr>
        <p:txBody>
          <a:bodyPr/>
          <a:lstStyle/>
          <a:p>
            <a:r>
              <a:rPr lang="de-DE" dirty="0"/>
              <a:t>Abschlussvortrag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Simscape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 für physikalische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Festkörpersimulationen,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Koordinatensysteme, Transformationen, versch. Gelenke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5159521" y="5441207"/>
            <a:ext cx="2772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[Fig.5]: Simscape, Modell eines springenden Balls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93D56-3C6F-8089-E8C1-AA5F6B11A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521" y="1393944"/>
            <a:ext cx="3779912" cy="4110654"/>
          </a:xfrm>
          <a:prstGeom prst="rect">
            <a:avLst/>
          </a:prstGeom>
        </p:spPr>
      </p:pic>
      <p:pic>
        <p:nvPicPr>
          <p:cNvPr id="2" name="BouncingBallExample">
            <a:hlinkClick r:id="" action="ppaction://media"/>
            <a:extLst>
              <a:ext uri="{FF2B5EF4-FFF2-40B4-BE49-F238E27FC236}">
                <a16:creationId xmlns:a16="http://schemas.microsoft.com/office/drawing/2014/main" id="{14B2F97C-56E0-28F6-A554-E0A93482B6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5381" y="4074934"/>
            <a:ext cx="3186619" cy="17924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4DBBA9A-1A76-397C-C518-9AD3A2432EA2}"/>
              </a:ext>
            </a:extLst>
          </p:cNvPr>
          <p:cNvSpPr txBox="1"/>
          <p:nvPr/>
        </p:nvSpPr>
        <p:spPr>
          <a:xfrm>
            <a:off x="2325715" y="3706971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26048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ntwurf, Zeichnung, Diagramm, Lineart enthält.&#10;&#10;Automatisch generierte Beschreibung">
            <a:extLst>
              <a:ext uri="{FF2B5EF4-FFF2-40B4-BE49-F238E27FC236}">
                <a16:creationId xmlns:a16="http://schemas.microsoft.com/office/drawing/2014/main" id="{2D7E888A-0783-F98A-6313-FAE8751F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87" y="2731464"/>
            <a:ext cx="5117313" cy="278499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3 Beinsegmente, </a:t>
                </a:r>
                <a:r>
                  <a:rPr lang="de-DE" dirty="0" err="1"/>
                  <a:t>Coxa</a:t>
                </a:r>
                <a:r>
                  <a:rPr lang="de-DE" dirty="0"/>
                  <a:t>, Femur und Tibia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: Longitudinale Bewegung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dirty="0"/>
                  <a:t>: Heben und Senken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Swing-</a:t>
                </a:r>
                <a:r>
                  <a:rPr lang="de-DE" dirty="0" err="1"/>
                  <a:t>Stance</a:t>
                </a:r>
                <a:r>
                  <a:rPr lang="de-DE" dirty="0"/>
                  <a:t>-Zyklus zwischen PEP und AEP</a:t>
                </a:r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  <a:blipFill>
                <a:blip r:embed="rId4"/>
                <a:stretch>
                  <a:fillRect l="-28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6947103" y="5629011"/>
            <a:ext cx="22337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[Fig.6]: Skizze, Bein eines Stabinsekts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C814F38-493E-17FF-7270-FDFDE69A07DB}"/>
              </a:ext>
            </a:extLst>
          </p:cNvPr>
          <p:cNvSpPr txBox="1"/>
          <p:nvPr/>
        </p:nvSpPr>
        <p:spPr>
          <a:xfrm>
            <a:off x="971600" y="4293096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[1],[7]</a:t>
            </a:r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reuzworträtsel, Quadrat, Diagramm enthält.&#10;&#10;Automatisch generierte Beschreibung">
            <a:extLst>
              <a:ext uri="{FF2B5EF4-FFF2-40B4-BE49-F238E27FC236}">
                <a16:creationId xmlns:a16="http://schemas.microsoft.com/office/drawing/2014/main" id="{554870D6-2BF1-8963-F496-48856BC1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96" y="1877314"/>
            <a:ext cx="4536504" cy="390206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(2)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4788024" y="5693452"/>
            <a:ext cx="3528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[Fig.7]: </a:t>
            </a:r>
            <a:r>
              <a:rPr lang="de-DE" sz="800" dirty="0" err="1"/>
              <a:t>Footfall</a:t>
            </a:r>
            <a:r>
              <a:rPr lang="de-DE" sz="800" dirty="0"/>
              <a:t> Pattern: Wave(a), Ripple(b) und Tripod(c)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0F2B2019-8AF0-3261-7AF3-B618439C2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4" y="2276872"/>
            <a:ext cx="4357242" cy="34667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1" dirty="0"/>
              <a:t>Gangarten</a:t>
            </a:r>
            <a:r>
              <a:rPr lang="de-DE" dirty="0"/>
              <a:t>: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Wave (langsam)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Ripple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 err="1"/>
              <a:t>Tetrapod</a:t>
            </a:r>
            <a:endParaRPr lang="de-DE" b="0" dirty="0"/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Tripod (schnell)</a:t>
            </a:r>
          </a:p>
          <a:p>
            <a:pPr lvl="1" indent="0">
              <a:lnSpc>
                <a:spcPct val="100000"/>
              </a:lnSpc>
              <a:buNone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Footfall</a:t>
            </a:r>
            <a:r>
              <a:rPr lang="de-DE" dirty="0"/>
              <a:t> Patterns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964E609-F620-D170-1E37-A1D8812B8086}"/>
              </a:ext>
            </a:extLst>
          </p:cNvPr>
          <p:cNvSpPr txBox="1"/>
          <p:nvPr/>
        </p:nvSpPr>
        <p:spPr>
          <a:xfrm>
            <a:off x="2571850" y="3902501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[1],[7]</a:t>
            </a:r>
          </a:p>
        </p:txBody>
      </p:sp>
    </p:spTree>
    <p:extLst>
      <p:ext uri="{BB962C8B-B14F-4D97-AF65-F5344CB8AC3E}">
        <p14:creationId xmlns:p14="http://schemas.microsoft.com/office/powerpoint/2010/main" val="3458566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</p:spPr>
            <p:txBody>
              <a:bodyPr/>
              <a:lstStyle/>
              <a:p>
                <a:r>
                  <a:rPr lang="de-DE" b="1" dirty="0"/>
                  <a:t>Ziel: </a:t>
                </a:r>
                <a:r>
                  <a:rPr lang="de-DE" dirty="0"/>
                  <a:t>Bestimmung der Gelenkstellungen (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), sodass Endeffektor in Pose (</a:t>
                </a:r>
                <a:r>
                  <a:rPr lang="de-DE" dirty="0" err="1"/>
                  <a:t>x,y</a:t>
                </a:r>
                <a:r>
                  <a:rPr lang="de-DE" dirty="0"/>
                  <a:t>).</a:t>
                </a:r>
              </a:p>
              <a:p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  <a:blipFill>
                <a:blip r:embed="rId2"/>
                <a:stretch>
                  <a:fillRect l="-1806" t="-14118" b="-27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Screenshot, Reihe, Kreis, Licht enthält.&#10;&#10;Automatisch generierte Beschreibung">
            <a:extLst>
              <a:ext uri="{FF2B5EF4-FFF2-40B4-BE49-F238E27FC236}">
                <a16:creationId xmlns:a16="http://schemas.microsoft.com/office/drawing/2014/main" id="{B5A384A2-E7B7-AA10-3009-B3FB4AE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8" y="2592383"/>
            <a:ext cx="5796644" cy="32944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B01B952-9B4D-C32B-DC2E-D36B8E29DBFA}"/>
              </a:ext>
            </a:extLst>
          </p:cNvPr>
          <p:cNvSpPr txBox="1"/>
          <p:nvPr/>
        </p:nvSpPr>
        <p:spPr>
          <a:xfrm>
            <a:off x="5789260" y="5779073"/>
            <a:ext cx="202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[Fig.8]: Beispiel, Inverse Kinematik</a:t>
            </a:r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Lösungsmethoden: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Analytisch: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Trigonometrische Gleichungen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Exakte Lösung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Numerisch: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Iterative Approximation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Konvergiert zur Lösung hin</a:t>
            </a:r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1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CEA2DC5E-6708-656C-D371-5A6166BAC976}"/>
              </a:ext>
            </a:extLst>
          </p:cNvPr>
          <p:cNvSpPr/>
          <p:nvPr/>
        </p:nvSpPr>
        <p:spPr>
          <a:xfrm>
            <a:off x="4572000" y="3179488"/>
            <a:ext cx="227456" cy="91440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9D6C809E-34F8-44D9-B149-718FABCEC9BC}"/>
              </a:ext>
            </a:extLst>
          </p:cNvPr>
          <p:cNvSpPr/>
          <p:nvPr/>
        </p:nvSpPr>
        <p:spPr>
          <a:xfrm>
            <a:off x="4572000" y="4406708"/>
            <a:ext cx="227456" cy="58484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lang="de-DE" sz="1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0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/>
                  <a:t>Schnell</a:t>
                </a:r>
                <a:r>
                  <a:rPr lang="de-DE" b="0" dirty="0"/>
                  <a:t> berechenbar</a:t>
                </a:r>
              </a:p>
              <a:p>
                <a:r>
                  <a:rPr lang="de-DE" b="0" dirty="0"/>
                  <a:t>Niedrige Anzahl an </a:t>
                </a:r>
                <a:r>
                  <a:rPr lang="de-DE" b="0" dirty="0" err="1"/>
                  <a:t>DoF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5)</m:t>
                    </m:r>
                  </m:oMath>
                </a14:m>
                <a:r>
                  <a:rPr lang="de-DE" dirty="0"/>
                  <a:t> </a:t>
                </a:r>
                <a:r>
                  <a:rPr lang="de-DE" b="0" dirty="0"/>
                  <a:t>nötig</a:t>
                </a:r>
              </a:p>
              <a:p>
                <a:endParaRPr lang="de-DE" b="0" dirty="0"/>
              </a:p>
              <a:p>
                <a:pPr lvl="2" indent="0">
                  <a:buNone/>
                </a:pPr>
                <a:endParaRPr lang="de-DE" dirty="0"/>
              </a:p>
              <a:p>
                <a:pPr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  <a:blipFill>
                <a:blip r:embed="rId2"/>
                <a:stretch>
                  <a:fillRect l="-3385" t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A643B389-947F-9492-506F-2410998F0D8B}"/>
              </a:ext>
            </a:extLst>
          </p:cNvPr>
          <p:cNvSpPr txBox="1">
            <a:spLocks/>
          </p:cNvSpPr>
          <p:nvPr/>
        </p:nvSpPr>
        <p:spPr>
          <a:xfrm>
            <a:off x="5004048" y="4366677"/>
            <a:ext cx="3782403" cy="891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Flexibel</a:t>
            </a:r>
            <a:r>
              <a:rPr lang="en-US" b="0" dirty="0"/>
              <a:t>, </a:t>
            </a:r>
            <a:r>
              <a:rPr lang="en-US" b="0" dirty="0" err="1"/>
              <a:t>unabhängig</a:t>
            </a:r>
            <a:r>
              <a:rPr lang="en-US" b="0" dirty="0"/>
              <a:t> von #DoF</a:t>
            </a:r>
          </a:p>
          <a:p>
            <a:r>
              <a:rPr lang="en-US" b="1" dirty="0" err="1"/>
              <a:t>Rechnerischer</a:t>
            </a:r>
            <a:r>
              <a:rPr lang="en-US" b="1" dirty="0"/>
              <a:t> </a:t>
            </a:r>
            <a:r>
              <a:rPr lang="en-US" b="1" dirty="0" err="1"/>
              <a:t>Aufwand</a:t>
            </a:r>
            <a:r>
              <a:rPr lang="en-US" b="1" dirty="0"/>
              <a:t> </a:t>
            </a:r>
            <a:r>
              <a:rPr lang="en-US" b="1" dirty="0" err="1"/>
              <a:t>hoch</a:t>
            </a:r>
            <a:endParaRPr lang="de-DE" b="1" dirty="0"/>
          </a:p>
          <a:p>
            <a:endParaRPr lang="de-DE" dirty="0"/>
          </a:p>
          <a:p>
            <a:pPr lvl="2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A85532-6AE6-F1E1-3C1D-F1F6D81E329E}"/>
              </a:ext>
            </a:extLst>
          </p:cNvPr>
          <p:cNvSpPr txBox="1"/>
          <p:nvPr/>
        </p:nvSpPr>
        <p:spPr>
          <a:xfrm>
            <a:off x="8532440" y="4911485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198462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b="1" dirty="0"/>
                  <a:t>P</a:t>
                </a:r>
                <a:r>
                  <a:rPr lang="de-DE" b="0" dirty="0"/>
                  <a:t>roportional-</a:t>
                </a:r>
                <a:r>
                  <a:rPr lang="de-DE" b="1" dirty="0"/>
                  <a:t>I</a:t>
                </a:r>
                <a:r>
                  <a:rPr lang="de-DE" b="0" dirty="0"/>
                  <a:t>ntegral-</a:t>
                </a:r>
                <a:r>
                  <a:rPr lang="de-DE" b="1" dirty="0"/>
                  <a:t>D</a:t>
                </a:r>
                <a:r>
                  <a:rPr lang="de-DE" b="0" dirty="0"/>
                  <a:t>erivative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Verhalten durch Parametern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de-DE" dirty="0"/>
                  <a:t>anpassbar</a:t>
                </a:r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  <a:blipFill>
                <a:blip r:embed="rId3"/>
                <a:stretch>
                  <a:fillRect l="-1592" b="-38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B0F7EB-22DA-D4F2-6521-148CF34F9879}"/>
              </a:ext>
            </a:extLst>
          </p:cNvPr>
          <p:cNvSpPr txBox="1"/>
          <p:nvPr/>
        </p:nvSpPr>
        <p:spPr>
          <a:xfrm>
            <a:off x="6675040" y="456442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[Fig.9]: Schema eines PID-Controllers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493D5AB-C779-2207-DC3B-0484CBEC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3" y="1929449"/>
            <a:ext cx="9144000" cy="274482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41B5DAB-A205-D2DC-38AD-CDF193264EB9}"/>
              </a:ext>
            </a:extLst>
          </p:cNvPr>
          <p:cNvSpPr txBox="1"/>
          <p:nvPr/>
        </p:nvSpPr>
        <p:spPr>
          <a:xfrm>
            <a:off x="6012160" y="5747200"/>
            <a:ext cx="806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[9],[10]</a:t>
            </a:r>
          </a:p>
        </p:txBody>
      </p:sp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 (1)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2165" y="2132856"/>
            <a:ext cx="4491844" cy="381642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Agent</a:t>
            </a:r>
            <a:r>
              <a:rPr lang="de-DE" b="0" dirty="0"/>
              <a:t> führt Aktionen in der Umgebung 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Erhält von der Umgebung </a:t>
            </a:r>
            <a:r>
              <a:rPr lang="de-DE" b="0" dirty="0" err="1"/>
              <a:t>Observations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Umgebung gibt Feedback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Reward</a:t>
            </a:r>
            <a:r>
              <a:rPr lang="de-DE" dirty="0">
                <a:sym typeface="Wingdings" panose="05000000000000000000" pitchFamily="2" charset="2"/>
              </a:rPr>
              <a:t>-Funktion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b="1" dirty="0"/>
              <a:t>Ziel: </a:t>
            </a:r>
            <a:r>
              <a:rPr lang="de-DE" b="0" dirty="0"/>
              <a:t>Maximierung des kumulierten </a:t>
            </a:r>
            <a:r>
              <a:rPr lang="de-DE" b="0" dirty="0" err="1"/>
              <a:t>Rewards</a:t>
            </a:r>
            <a:endParaRPr lang="de-DE" b="0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F6DD1F-F29A-98E8-B4C1-55C4B8BC48E4}"/>
              </a:ext>
            </a:extLst>
          </p:cNvPr>
          <p:cNvSpPr txBox="1"/>
          <p:nvPr/>
        </p:nvSpPr>
        <p:spPr>
          <a:xfrm>
            <a:off x="5835099" y="5141630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[Fig.10]: Reinforcement Learning, grundlegendes Konzept</a:t>
            </a:r>
          </a:p>
        </p:txBody>
      </p:sp>
      <p:pic>
        <p:nvPicPr>
          <p:cNvPr id="6" name="Grafik 5" descr="Ein Bild, das Planet, Kugel, Welt, Erde enthält.&#10;&#10;Automatisch generierte Beschreibung">
            <a:extLst>
              <a:ext uri="{FF2B5EF4-FFF2-40B4-BE49-F238E27FC236}">
                <a16:creationId xmlns:a16="http://schemas.microsoft.com/office/drawing/2014/main" id="{1B09ABFC-CF7F-935B-3BDF-2E801E51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45" y="2205077"/>
            <a:ext cx="4419837" cy="30442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C6A1C9D-999F-3489-0AB8-5CA41A25EF3F}"/>
              </a:ext>
            </a:extLst>
          </p:cNvPr>
          <p:cNvSpPr txBox="1"/>
          <p:nvPr/>
        </p:nvSpPr>
        <p:spPr>
          <a:xfrm>
            <a:off x="363895" y="5724346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[11],[12]</a:t>
            </a:r>
          </a:p>
        </p:txBody>
      </p:sp>
    </p:spTree>
    <p:extLst>
      <p:ext uri="{BB962C8B-B14F-4D97-AF65-F5344CB8AC3E}">
        <p14:creationId xmlns:p14="http://schemas.microsoft.com/office/powerpoint/2010/main" val="1136927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 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2164" y="2132856"/>
            <a:ext cx="7588187" cy="381642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Agent agiert anhand einer </a:t>
            </a:r>
            <a:r>
              <a:rPr lang="de-DE" b="1" dirty="0"/>
              <a:t>Policy</a:t>
            </a:r>
            <a:r>
              <a:rPr lang="de-DE" b="0" dirty="0"/>
              <a:t> (meist NN)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Definiert das Verhalten des Agenten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Policy Optimierung durch </a:t>
            </a:r>
            <a:r>
              <a:rPr lang="de-DE" b="1" dirty="0"/>
              <a:t>Policy Gradient </a:t>
            </a:r>
            <a:r>
              <a:rPr lang="de-DE" b="0" dirty="0"/>
              <a:t>(PG): 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DDPG</a:t>
            </a:r>
            <a:r>
              <a:rPr lang="de-DE" b="0" dirty="0"/>
              <a:t> (Deep </a:t>
            </a:r>
            <a:r>
              <a:rPr lang="de-DE" b="0" dirty="0" err="1"/>
              <a:t>Deterministic</a:t>
            </a:r>
            <a:r>
              <a:rPr lang="de-DE" b="0" dirty="0"/>
              <a:t> PG)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PPO</a:t>
            </a:r>
            <a:r>
              <a:rPr lang="de-DE" b="0" dirty="0"/>
              <a:t> (Proximal Policy </a:t>
            </a:r>
            <a:r>
              <a:rPr lang="de-DE" b="0" dirty="0" err="1"/>
              <a:t>Optimization</a:t>
            </a:r>
            <a:r>
              <a:rPr lang="de-DE" b="0" dirty="0"/>
              <a:t>)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de-DE" b="0" dirty="0">
                <a:sym typeface="Wingdings" panose="05000000000000000000" pitchFamily="2" charset="2"/>
              </a:rPr>
              <a:t>	 In der Robotik bewehrte Algorithmen</a:t>
            </a: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27CD4C-9D68-3715-63EB-C698B5A9D3DE}"/>
              </a:ext>
            </a:extLst>
          </p:cNvPr>
          <p:cNvSpPr txBox="1"/>
          <p:nvPr/>
        </p:nvSpPr>
        <p:spPr>
          <a:xfrm>
            <a:off x="4572000" y="4741146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[11],[12]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CE6A26-291A-E4F3-9CEA-BF043E6D3B81}"/>
              </a:ext>
            </a:extLst>
          </p:cNvPr>
          <p:cNvSpPr txBox="1"/>
          <p:nvPr/>
        </p:nvSpPr>
        <p:spPr>
          <a:xfrm>
            <a:off x="4283968" y="2823504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[11],[12]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79326-CE6C-BAFB-C6A2-12B257B1C874}"/>
              </a:ext>
            </a:extLst>
          </p:cNvPr>
          <p:cNvSpPr txBox="1"/>
          <p:nvPr/>
        </p:nvSpPr>
        <p:spPr>
          <a:xfrm>
            <a:off x="5364088" y="5204281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[13],[14]</a:t>
            </a:r>
          </a:p>
        </p:txBody>
      </p:sp>
    </p:spTree>
    <p:extLst>
      <p:ext uri="{BB962C8B-B14F-4D97-AF65-F5344CB8AC3E}">
        <p14:creationId xmlns:p14="http://schemas.microsoft.com/office/powerpoint/2010/main" val="3503013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Entwurf, Text, Zeichnung enthält.&#10;&#10;Automatisch generierte Beschreibung">
            <a:extLst>
              <a:ext uri="{FF2B5EF4-FFF2-40B4-BE49-F238E27FC236}">
                <a16:creationId xmlns:a16="http://schemas.microsoft.com/office/drawing/2014/main" id="{2CC85416-C2FD-E5FB-F335-8100B8A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764516"/>
            <a:ext cx="5040560" cy="2135157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RL in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132856"/>
            <a:ext cx="6877521" cy="361072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RL-Agent a</a:t>
            </a:r>
            <a:r>
              <a:rPr lang="de-DE" dirty="0"/>
              <a:t>ls Simulink-</a:t>
            </a:r>
            <a:r>
              <a:rPr lang="de-DE" b="0" dirty="0"/>
              <a:t>Block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Simulink-Modell als Umgebung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Definition der </a:t>
            </a:r>
            <a:r>
              <a:rPr lang="de-DE" dirty="0" err="1"/>
              <a:t>Reward</a:t>
            </a:r>
            <a:r>
              <a:rPr lang="de-DE" dirty="0"/>
              <a:t>-Funktion zentral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84740B-8007-7C6C-AB40-3EDEF7851F06}"/>
              </a:ext>
            </a:extLst>
          </p:cNvPr>
          <p:cNvSpPr txBox="1"/>
          <p:nvPr/>
        </p:nvSpPr>
        <p:spPr>
          <a:xfrm>
            <a:off x="5743265" y="5760476"/>
            <a:ext cx="14754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[Fig.12]: RL in Simulink</a:t>
            </a:r>
          </a:p>
        </p:txBody>
      </p:sp>
    </p:spTree>
    <p:extLst>
      <p:ext uri="{BB962C8B-B14F-4D97-AF65-F5344CB8AC3E}">
        <p14:creationId xmlns:p14="http://schemas.microsoft.com/office/powerpoint/2010/main" val="4075962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5004048" y="5672925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Überblick Simulink-Modell</a:t>
            </a:r>
          </a:p>
        </p:txBody>
      </p:sp>
      <p:pic>
        <p:nvPicPr>
          <p:cNvPr id="4" name="Grafik 3" descr="Ein Bild, das Text, Screenshot, Diagramm, Display enthält.&#10;&#10;Automatisch generierte Beschreibung">
            <a:extLst>
              <a:ext uri="{FF2B5EF4-FFF2-40B4-BE49-F238E27FC236}">
                <a16:creationId xmlns:a16="http://schemas.microsoft.com/office/drawing/2014/main" id="{59C931FB-7248-B654-7026-AF24C1EE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76" y="1923358"/>
            <a:ext cx="4728247" cy="373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3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8275"/>
            <a:ext cx="4572040" cy="457204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348881"/>
            <a:ext cx="5003356" cy="18722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Insektenartige Roboter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6</a:t>
            </a:r>
            <a:r>
              <a:rPr lang="de-DE" dirty="0"/>
              <a:t> Beine, </a:t>
            </a:r>
            <a:r>
              <a:rPr lang="de-DE" b="1" dirty="0"/>
              <a:t>3</a:t>
            </a:r>
            <a:r>
              <a:rPr lang="de-DE" dirty="0"/>
              <a:t> Gelenke pro Bein      </a:t>
            </a:r>
            <a:r>
              <a:rPr lang="de-DE" b="1" dirty="0"/>
              <a:t>18 </a:t>
            </a:r>
            <a:r>
              <a:rPr lang="de-DE" b="1" dirty="0" err="1"/>
              <a:t>DoF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Hohe Flexibilität und Standfestigkeit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Komplexer Bewegungsablauf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732240" y="520428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8E901507-C3DA-E2C3-4223-DD3342DD5607}"/>
              </a:ext>
            </a:extLst>
          </p:cNvPr>
          <p:cNvSpPr txBox="1">
            <a:spLocks/>
          </p:cNvSpPr>
          <p:nvPr/>
        </p:nvSpPr>
        <p:spPr>
          <a:xfrm>
            <a:off x="3426549" y="3213750"/>
            <a:ext cx="892473" cy="476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9DB6CB3-33DE-15E2-34DE-60CFDD316BF4}"/>
              </a:ext>
            </a:extLst>
          </p:cNvPr>
          <p:cNvSpPr/>
          <p:nvPr/>
        </p:nvSpPr>
        <p:spPr>
          <a:xfrm>
            <a:off x="3838064" y="2972166"/>
            <a:ext cx="216024" cy="139900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29F84DD-4163-277A-82D5-07D26AC31006}"/>
              </a:ext>
            </a:extLst>
          </p:cNvPr>
          <p:cNvSpPr txBox="1"/>
          <p:nvPr/>
        </p:nvSpPr>
        <p:spPr>
          <a:xfrm>
            <a:off x="3838064" y="3915830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[1],[2]</a:t>
            </a:r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CC453128-238B-AC26-147D-9117A790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740" y="1967785"/>
            <a:ext cx="4680520" cy="369231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5076056" y="5679335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3686694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</a:t>
            </a:r>
            <a:r>
              <a:rPr lang="de-DE" dirty="0"/>
              <a:t> Model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DE47DC-67A0-838A-30E9-5A695CD6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601" y="1916832"/>
            <a:ext cx="6632798" cy="39624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7588C0B-158D-DFE5-53AA-24EF84D1CCBE}"/>
              </a:ext>
            </a:extLst>
          </p:cNvPr>
          <p:cNvSpPr txBox="1"/>
          <p:nvPr/>
        </p:nvSpPr>
        <p:spPr>
          <a:xfrm>
            <a:off x="5724128" y="5805264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[Fig.14]: Modell des physischen </a:t>
            </a:r>
            <a:r>
              <a:rPr lang="de-DE" sz="800" dirty="0" err="1"/>
              <a:t>Hexapods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93690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 Leg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6410187" y="570210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[Fig.15]: Bein des Hexapod-Modells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C0270-8C29-7CDB-0BBA-F4F9FD35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762" y="1825014"/>
            <a:ext cx="8358475" cy="3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</a:t>
            </a:r>
            <a:r>
              <a:rPr lang="de-DE" dirty="0"/>
              <a:t> in Simulink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4932040" y="5553451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[Fig.11]: Hexapod </a:t>
            </a:r>
            <a:r>
              <a:rPr lang="de-DE" sz="800" dirty="0" err="1"/>
              <a:t>Coordinate</a:t>
            </a:r>
            <a:r>
              <a:rPr lang="de-DE" sz="800" dirty="0"/>
              <a:t> Frames</a:t>
            </a:r>
          </a:p>
        </p:txBody>
      </p:sp>
      <p:pic>
        <p:nvPicPr>
          <p:cNvPr id="3" name="Grafik 2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323AFE3B-D1EE-0B08-0ABD-4CD6B07F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39" y="2035657"/>
            <a:ext cx="4865314" cy="35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93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5099450" y="5560780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Überblick Simulink-Modell</a:t>
            </a:r>
          </a:p>
        </p:txBody>
      </p:sp>
      <p:pic>
        <p:nvPicPr>
          <p:cNvPr id="2" name="Grafik 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D237D0B-A24F-D4ED-E270-C7847279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396" y="1814516"/>
            <a:ext cx="4723207" cy="37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15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Klebezettel, Diagramm enthält.&#10;&#10;Automatisch generierte Beschreibung">
            <a:extLst>
              <a:ext uri="{FF2B5EF4-FFF2-40B4-BE49-F238E27FC236}">
                <a16:creationId xmlns:a16="http://schemas.microsoft.com/office/drawing/2014/main" id="{8BF78042-7166-F7C0-EB6E-E03F7BBC9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74" y="1558541"/>
            <a:ext cx="4773720" cy="4089432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Locomotion</a:t>
            </a:r>
            <a:r>
              <a:rPr lang="de-DE" dirty="0"/>
              <a:t>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B646E07-1FBF-ECE8-6266-047E5B3B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1 Controller pro Bein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Sensordaten rein </a:t>
            </a:r>
            <a:r>
              <a:rPr lang="de-DE" dirty="0">
                <a:sym typeface="Wingdings" panose="05000000000000000000" pitchFamily="2" charset="2"/>
              </a:rPr>
              <a:t> Drehmomente raus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Steuerung der Controller über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feste </a:t>
            </a:r>
            <a:r>
              <a:rPr lang="de-DE" b="0" dirty="0" err="1">
                <a:sym typeface="Wingdings" panose="05000000000000000000" pitchFamily="2" charset="2"/>
              </a:rPr>
              <a:t>Gait</a:t>
            </a:r>
            <a:r>
              <a:rPr lang="de-DE" b="0" dirty="0">
                <a:sym typeface="Wingdings" panose="05000000000000000000" pitchFamily="2" charset="2"/>
              </a:rPr>
              <a:t>-Definition oder …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RL-Agent</a:t>
            </a:r>
            <a:endParaRPr lang="de-DE" b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E92E52-D849-C3FC-8C07-DFDDFA838F6B}"/>
              </a:ext>
            </a:extLst>
          </p:cNvPr>
          <p:cNvSpPr txBox="1"/>
          <p:nvPr/>
        </p:nvSpPr>
        <p:spPr>
          <a:xfrm>
            <a:off x="6516216" y="5655582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[Fig.12]: 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1259535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Klebezettel, Diagramm enthält.&#10;&#10;Automatisch generierte Beschreibung">
            <a:extLst>
              <a:ext uri="{FF2B5EF4-FFF2-40B4-BE49-F238E27FC236}">
                <a16:creationId xmlns:a16="http://schemas.microsoft.com/office/drawing/2014/main" id="{923F6F3C-237D-192D-0501-A1461FF15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74" y="1558541"/>
            <a:ext cx="4773720" cy="4089432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Locomotion</a:t>
            </a:r>
            <a:r>
              <a:rPr lang="de-DE" dirty="0"/>
              <a:t>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B646E07-1FBF-ECE8-6266-047E5B3B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1 Controller pro Bein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Sensordaten rein </a:t>
            </a:r>
            <a:r>
              <a:rPr lang="de-DE" dirty="0">
                <a:sym typeface="Wingdings" panose="05000000000000000000" pitchFamily="2" charset="2"/>
              </a:rPr>
              <a:t> Drehmomente raus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Steuerung der Controller über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feste </a:t>
            </a:r>
            <a:r>
              <a:rPr lang="de-DE" b="0" dirty="0" err="1">
                <a:sym typeface="Wingdings" panose="05000000000000000000" pitchFamily="2" charset="2"/>
              </a:rPr>
              <a:t>Gait</a:t>
            </a:r>
            <a:r>
              <a:rPr lang="de-DE" b="0" dirty="0">
                <a:sym typeface="Wingdings" panose="05000000000000000000" pitchFamily="2" charset="2"/>
              </a:rPr>
              <a:t>-Definition oder …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RL-Agent</a:t>
            </a:r>
            <a:endParaRPr lang="de-DE" b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E92E52-D849-C3FC-8C07-DFDDFA838F6B}"/>
              </a:ext>
            </a:extLst>
          </p:cNvPr>
          <p:cNvSpPr txBox="1"/>
          <p:nvPr/>
        </p:nvSpPr>
        <p:spPr>
          <a:xfrm>
            <a:off x="6516216" y="5655582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[Fig.12]: 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178505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61DB83-5953-E108-F515-BDF4BBEF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6" y="2060848"/>
            <a:ext cx="8881688" cy="388213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11610D4-0C3C-67DB-1C11-09632B8DF273}"/>
              </a:ext>
            </a:extLst>
          </p:cNvPr>
          <p:cNvSpPr txBox="1"/>
          <p:nvPr/>
        </p:nvSpPr>
        <p:spPr>
          <a:xfrm>
            <a:off x="6444208" y="5773062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[Fig.18]: Simulink-Übersicht,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1544465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28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27967-5C1B-84E0-FA3B-CE745B37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08" y="2606734"/>
            <a:ext cx="8977983" cy="291049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50DD92E-148E-C02B-4973-4C9B203EC8B2}"/>
              </a:ext>
            </a:extLst>
          </p:cNvPr>
          <p:cNvSpPr txBox="1"/>
          <p:nvPr/>
        </p:nvSpPr>
        <p:spPr>
          <a:xfrm>
            <a:off x="7092280" y="575252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[Fig.19]: Controller, einzelnes Bein</a:t>
            </a:r>
          </a:p>
        </p:txBody>
      </p:sp>
    </p:spTree>
    <p:extLst>
      <p:ext uri="{BB962C8B-B14F-4D97-AF65-F5344CB8AC3E}">
        <p14:creationId xmlns:p14="http://schemas.microsoft.com/office/powerpoint/2010/main" val="1945645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 Unit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5822737-CF47-2EFA-FB2B-6941C2D48C69}"/>
              </a:ext>
            </a:extLst>
          </p:cNvPr>
          <p:cNvSpPr txBox="1"/>
          <p:nvPr/>
        </p:nvSpPr>
        <p:spPr>
          <a:xfrm>
            <a:off x="5220072" y="5702103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[Fig.13]: Erzeugung des Bewegungsablaufs</a:t>
            </a:r>
          </a:p>
        </p:txBody>
      </p:sp>
      <p:pic>
        <p:nvPicPr>
          <p:cNvPr id="10" name="Grafik 9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E91AF082-FD44-CD8D-92C0-AB003B68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29" y="1874469"/>
            <a:ext cx="6648742" cy="3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0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 Grafische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Hierarchisch angeordneter Blöcke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Datenübertragung mittels Signallinien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Bibliotheken mit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>
          <a:xfrm>
            <a:off x="360000" y="6167362"/>
            <a:ext cx="5184000" cy="360000"/>
          </a:xfrm>
        </p:spPr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876256" y="5388720"/>
            <a:ext cx="2088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Simulink, springender Ball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561A76-9F97-65F5-E079-9C2E1CC6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079" y="886850"/>
            <a:ext cx="3672408" cy="4514824"/>
          </a:xfrm>
          <a:prstGeom prst="rect">
            <a:avLst/>
          </a:prstGeom>
        </p:spPr>
      </p:pic>
      <p:pic>
        <p:nvPicPr>
          <p:cNvPr id="12" name="Grafik 11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7EB1B4E9-81CF-985A-1D77-B6126A6A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1" y="4149080"/>
            <a:ext cx="5561536" cy="166437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84E055-C228-55B7-09AB-B482699FA2B1}"/>
              </a:ext>
            </a:extLst>
          </p:cNvPr>
          <p:cNvSpPr txBox="1"/>
          <p:nvPr/>
        </p:nvSpPr>
        <p:spPr>
          <a:xfrm>
            <a:off x="2843808" y="577616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Position[blau] und </a:t>
            </a:r>
            <a:r>
              <a:rPr lang="de-DE" sz="800" dirty="0" err="1"/>
              <a:t>Geschw</a:t>
            </a:r>
            <a:r>
              <a:rPr lang="de-DE" sz="800" dirty="0"/>
              <a:t>.[orange] des Balls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3BFDFA-39E8-7645-800A-A9EEB032A882}"/>
              </a:ext>
            </a:extLst>
          </p:cNvPr>
          <p:cNvSpPr txBox="1"/>
          <p:nvPr/>
        </p:nvSpPr>
        <p:spPr>
          <a:xfrm>
            <a:off x="4860032" y="3795168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DD07FD47-5E18-DEED-7FE0-2A4B47038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29" y="1873180"/>
            <a:ext cx="6648742" cy="3906652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 Unit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5822737-CF47-2EFA-FB2B-6941C2D48C69}"/>
              </a:ext>
            </a:extLst>
          </p:cNvPr>
          <p:cNvSpPr txBox="1"/>
          <p:nvPr/>
        </p:nvSpPr>
        <p:spPr>
          <a:xfrm>
            <a:off x="5220072" y="5702103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[Fig.13]: Erzeugung des Bewegungsablaufs</a:t>
            </a:r>
          </a:p>
        </p:txBody>
      </p:sp>
    </p:spTree>
    <p:extLst>
      <p:ext uri="{BB962C8B-B14F-4D97-AF65-F5344CB8AC3E}">
        <p14:creationId xmlns:p14="http://schemas.microsoft.com/office/powerpoint/2010/main" val="3503378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FC2077-6FFC-774F-D022-8C95FA10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Trajectory</a:t>
            </a:r>
            <a:r>
              <a:rPr lang="de-DE" dirty="0"/>
              <a:t> Generation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2B476-BF07-3FC1-39EA-38664345D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dirty="0"/>
              <a:t>Leveraging MATLAB Simulink for Hexapod Robotics: Simulation, Control and Learning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F22F71-186F-902E-DA9E-2443BB9B5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93DB10-E65E-C938-0F14-699ABF04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31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10" name="Grafik 9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E74299E-F0EE-E8FF-D681-1836318A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52" y="2132856"/>
            <a:ext cx="869169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6803C3AD-C8DB-1CF3-0D4E-19E90B98B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40" y="2006391"/>
            <a:ext cx="6374919" cy="374576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 Unit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5822737-CF47-2EFA-FB2B-6941C2D48C69}"/>
              </a:ext>
            </a:extLst>
          </p:cNvPr>
          <p:cNvSpPr txBox="1"/>
          <p:nvPr/>
        </p:nvSpPr>
        <p:spPr>
          <a:xfrm>
            <a:off x="5104778" y="5638331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[Fig.13]: Erzeugung des Bewegungsablaufs</a:t>
            </a:r>
          </a:p>
        </p:txBody>
      </p:sp>
    </p:spTree>
    <p:extLst>
      <p:ext uri="{BB962C8B-B14F-4D97-AF65-F5344CB8AC3E}">
        <p14:creationId xmlns:p14="http://schemas.microsoft.com/office/powerpoint/2010/main" val="4269366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Analytischer IK Solver (1)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5" name="Grafik 4" descr="Ein Bild, das Dunkelheit, Schwarz, Screenshot, Nacht enthält.&#10;&#10;Automatisch generierte Beschreibung">
            <a:extLst>
              <a:ext uri="{FF2B5EF4-FFF2-40B4-BE49-F238E27FC236}">
                <a16:creationId xmlns:a16="http://schemas.microsoft.com/office/drawing/2014/main" id="{C7FDB366-498D-C210-8FCF-9CE90C812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12" y="2220919"/>
            <a:ext cx="4874712" cy="3404769"/>
          </a:xfrm>
          <a:prstGeom prst="rect">
            <a:avLst/>
          </a:prstGeom>
        </p:spPr>
      </p:pic>
      <p:pic>
        <p:nvPicPr>
          <p:cNvPr id="6" name="Grafik 5" descr="Ein Bild, das Mond, Dunkelheit, Schwarz, Astronomisches Objekt enthält.&#10;&#10;Automatisch generierte Beschreibung">
            <a:extLst>
              <a:ext uri="{FF2B5EF4-FFF2-40B4-BE49-F238E27FC236}">
                <a16:creationId xmlns:a16="http://schemas.microsoft.com/office/drawing/2014/main" id="{90E2FCFF-C804-2153-6584-EA0CE779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466" y="1895770"/>
            <a:ext cx="3871534" cy="400670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CAA7E83-BDFE-EFFE-2E36-B04850941C53}"/>
              </a:ext>
            </a:extLst>
          </p:cNvPr>
          <p:cNvSpPr txBox="1"/>
          <p:nvPr/>
        </p:nvSpPr>
        <p:spPr>
          <a:xfrm>
            <a:off x="360000" y="5787938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[Fig.14]: Erzeugung des Bewegungsablaufs</a:t>
            </a:r>
          </a:p>
        </p:txBody>
      </p:sp>
    </p:spTree>
    <p:extLst>
      <p:ext uri="{BB962C8B-B14F-4D97-AF65-F5344CB8AC3E}">
        <p14:creationId xmlns:p14="http://schemas.microsoft.com/office/powerpoint/2010/main" val="766186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Analytischer IK-Solver (2)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34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 descr="Ein Bild, das Text, Schrift, weiß, Handschrift enthält.&#10;&#10;Automatisch generierte Beschreibung">
            <a:extLst>
              <a:ext uri="{FF2B5EF4-FFF2-40B4-BE49-F238E27FC236}">
                <a16:creationId xmlns:a16="http://schemas.microsoft.com/office/drawing/2014/main" id="{320E3583-ED75-3F48-0D59-2ACCB912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19" y="2091138"/>
            <a:ext cx="7236296" cy="1227332"/>
          </a:xfrm>
          <a:prstGeom prst="rect">
            <a:avLst/>
          </a:prstGeom>
        </p:spPr>
      </p:pic>
      <p:pic>
        <p:nvPicPr>
          <p:cNvPr id="5" name="Grafik 4" descr="Ein Bild, das Text, Schrift, weiß, Diagramm enthält.&#10;&#10;Automatisch generierte Beschreibung">
            <a:extLst>
              <a:ext uri="{FF2B5EF4-FFF2-40B4-BE49-F238E27FC236}">
                <a16:creationId xmlns:a16="http://schemas.microsoft.com/office/drawing/2014/main" id="{5259DCA2-0C3A-8A2D-AA58-CE5E9165F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22" y="3538724"/>
            <a:ext cx="7004090" cy="22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30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3C7F5B-154B-5D14-560E-6CACE67F3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6" y="2924944"/>
            <a:ext cx="8964488" cy="208823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82B7021-84CA-B294-D8DF-DFDED906F2AD}"/>
              </a:ext>
            </a:extLst>
          </p:cNvPr>
          <p:cNvSpPr txBox="1"/>
          <p:nvPr/>
        </p:nvSpPr>
        <p:spPr>
          <a:xfrm>
            <a:off x="6176913" y="5702103"/>
            <a:ext cx="2981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[Fig.21]: Erzeugung des Bewegungsablaufs, Simulink</a:t>
            </a:r>
          </a:p>
        </p:txBody>
      </p:sp>
    </p:spTree>
    <p:extLst>
      <p:ext uri="{BB962C8B-B14F-4D97-AF65-F5344CB8AC3E}">
        <p14:creationId xmlns:p14="http://schemas.microsoft.com/office/powerpoint/2010/main" val="3474811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Signal Generator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36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D9C0F1-D6FD-F386-F257-CFF62E5E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31" y="2000022"/>
            <a:ext cx="8736538" cy="373323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822B891-D081-21DF-89E7-AC7943C27127}"/>
              </a:ext>
            </a:extLst>
          </p:cNvPr>
          <p:cNvSpPr txBox="1"/>
          <p:nvPr/>
        </p:nvSpPr>
        <p:spPr>
          <a:xfrm>
            <a:off x="4860032" y="5809825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[Fig.22]: Erzeugung des Signals für x-, z-Koordinate</a:t>
            </a:r>
          </a:p>
        </p:txBody>
      </p:sp>
    </p:spTree>
    <p:extLst>
      <p:ext uri="{BB962C8B-B14F-4D97-AF65-F5344CB8AC3E}">
        <p14:creationId xmlns:p14="http://schemas.microsoft.com/office/powerpoint/2010/main" val="802930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Swing-Phase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EB88A9-F10B-5652-7713-16E46B4D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52" y="2476089"/>
            <a:ext cx="8840096" cy="276685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7505A64-5841-0658-DA65-9C66132EE6E1}"/>
              </a:ext>
            </a:extLst>
          </p:cNvPr>
          <p:cNvSpPr txBox="1"/>
          <p:nvPr/>
        </p:nvSpPr>
        <p:spPr>
          <a:xfrm>
            <a:off x="6732240" y="5204281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[Fig.23]: Signalerzeugung, Swing-Phase</a:t>
            </a:r>
          </a:p>
        </p:txBody>
      </p:sp>
    </p:spTree>
    <p:extLst>
      <p:ext uri="{BB962C8B-B14F-4D97-AF65-F5344CB8AC3E}">
        <p14:creationId xmlns:p14="http://schemas.microsoft.com/office/powerpoint/2010/main" val="3807097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RL-Setup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E92E52-D849-C3FC-8C07-DFDDFA838F6B}"/>
              </a:ext>
            </a:extLst>
          </p:cNvPr>
          <p:cNvSpPr txBox="1"/>
          <p:nvPr/>
        </p:nvSpPr>
        <p:spPr>
          <a:xfrm>
            <a:off x="4294228" y="5461274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[Fig.12]: Übersicht, Hexapod-Controller</a:t>
            </a:r>
          </a:p>
        </p:txBody>
      </p:sp>
      <p:pic>
        <p:nvPicPr>
          <p:cNvPr id="6" name="Grafik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E6F64D8E-4BAE-5624-741C-5BBD4A5E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81" y="1438275"/>
            <a:ext cx="4696171" cy="40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69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RL-Setup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2BB5B9FC-6E46-4C80-5640-901C1C7F373D}"/>
              </a:ext>
            </a:extLst>
          </p:cNvPr>
          <p:cNvSpPr txBox="1">
            <a:spLocks/>
          </p:cNvSpPr>
          <p:nvPr/>
        </p:nvSpPr>
        <p:spPr>
          <a:xfrm>
            <a:off x="511175" y="2438400"/>
            <a:ext cx="8425225" cy="3457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7" name="Grafik 6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DBFDF437-D5C8-82C9-EB85-E88E3EE8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021860"/>
            <a:ext cx="8407581" cy="309876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A209FC-D194-72B6-AF57-55F00F1AFE1A}"/>
              </a:ext>
            </a:extLst>
          </p:cNvPr>
          <p:cNvSpPr txBox="1"/>
          <p:nvPr/>
        </p:nvSpPr>
        <p:spPr>
          <a:xfrm>
            <a:off x="7092280" y="5120621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[Fig.15]: RL Setup</a:t>
            </a:r>
          </a:p>
        </p:txBody>
      </p:sp>
    </p:spTree>
    <p:extLst>
      <p:ext uri="{BB962C8B-B14F-4D97-AF65-F5344CB8AC3E}">
        <p14:creationId xmlns:p14="http://schemas.microsoft.com/office/powerpoint/2010/main" val="327506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639302"/>
            <a:ext cx="8426451" cy="577054"/>
          </a:xfrm>
        </p:spPr>
        <p:txBody>
          <a:bodyPr/>
          <a:lstStyle/>
          <a:p>
            <a:r>
              <a:rPr lang="en-US" dirty="0"/>
              <a:t>Leveraging MATLAB Simulink for Hexapod Robotics: Simulation, Control and Learning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Aufbau eines Hexapod-Modells in Simulink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Entwicklung eines Bewegungscontrollers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Erlernen des Beinkoordination durch Reinforcement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97622A-C431-7FAB-3352-A6382C5DA606}"/>
              </a:ext>
            </a:extLst>
          </p:cNvPr>
          <p:cNvSpPr txBox="1"/>
          <p:nvPr/>
        </p:nvSpPr>
        <p:spPr>
          <a:xfrm>
            <a:off x="3853543" y="29696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RL-Setup: </a:t>
            </a:r>
            <a:r>
              <a:rPr lang="de-DE" dirty="0" err="1"/>
              <a:t>Reward-Function</a:t>
            </a: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2BB5B9FC-6E46-4C80-5640-901C1C7F373D}"/>
              </a:ext>
            </a:extLst>
          </p:cNvPr>
          <p:cNvSpPr txBox="1">
            <a:spLocks/>
          </p:cNvSpPr>
          <p:nvPr/>
        </p:nvSpPr>
        <p:spPr>
          <a:xfrm>
            <a:off x="511175" y="2438400"/>
            <a:ext cx="8425225" cy="3457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4" name="Grafik 3" descr="Ein Bild, das Screenshot, Text, Quadrat, Rechteck enthält.&#10;&#10;Automatisch generierte Beschreibung">
            <a:extLst>
              <a:ext uri="{FF2B5EF4-FFF2-40B4-BE49-F238E27FC236}">
                <a16:creationId xmlns:a16="http://schemas.microsoft.com/office/drawing/2014/main" id="{5BE2D966-56EA-C236-EEB5-F6651DB7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261" y="2091699"/>
            <a:ext cx="5157478" cy="330310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28BE589-14CF-7C12-CB26-6E36A41056F1}"/>
              </a:ext>
            </a:extLst>
          </p:cNvPr>
          <p:cNvSpPr txBox="1"/>
          <p:nvPr/>
        </p:nvSpPr>
        <p:spPr>
          <a:xfrm>
            <a:off x="5148064" y="5389980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[Fig.16]: </a:t>
            </a:r>
            <a:r>
              <a:rPr lang="de-DE" sz="800" dirty="0" err="1"/>
              <a:t>Reward-Function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523055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Hexapod</a:t>
            </a:r>
            <a:r>
              <a:rPr lang="de-DE" dirty="0"/>
              <a:t> Model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2BB5B9FC-6E46-4C80-5640-901C1C7F373D}"/>
              </a:ext>
            </a:extLst>
          </p:cNvPr>
          <p:cNvSpPr txBox="1">
            <a:spLocks/>
          </p:cNvSpPr>
          <p:nvPr/>
        </p:nvSpPr>
        <p:spPr>
          <a:xfrm>
            <a:off x="511175" y="2438400"/>
            <a:ext cx="8425225" cy="3457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Modularer Aufbau, Library mit einzelnen Komponenten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Robuste physikalische Simulation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Simulationsgeschwindigkeit nah an Echtzeit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     solide Grundlage für weitere Entwicklung</a:t>
            </a:r>
          </a:p>
        </p:txBody>
      </p:sp>
    </p:spTree>
    <p:extLst>
      <p:ext uri="{BB962C8B-B14F-4D97-AF65-F5344CB8AC3E}">
        <p14:creationId xmlns:p14="http://schemas.microsoft.com/office/powerpoint/2010/main" val="2934889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Locomotion</a:t>
            </a:r>
            <a:r>
              <a:rPr lang="de-DE" dirty="0"/>
              <a:t> Controller (1)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42</a:t>
            </a:fld>
            <a:r>
              <a:rPr lang="de-DE"/>
              <a:t> 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Vertikaler Textplatzhalter 2">
                <a:extLst>
                  <a:ext uri="{FF2B5EF4-FFF2-40B4-BE49-F238E27FC236}">
                    <a16:creationId xmlns:a16="http://schemas.microsoft.com/office/drawing/2014/main" id="{2BB5B9FC-6E46-4C80-5640-901C1C7F37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175" y="2438400"/>
                <a:ext cx="8425225" cy="3457575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lang="de-DE" sz="1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0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>
                    <a:sym typeface="Wingdings" panose="05000000000000000000" pitchFamily="2" charset="2"/>
                  </a:rPr>
                  <a:t>Zuverlässige, </a:t>
                </a:r>
                <a:r>
                  <a:rPr lang="de-DE" dirty="0" err="1">
                    <a:sym typeface="Wingdings" panose="05000000000000000000" pitchFamily="2" charset="2"/>
                  </a:rPr>
                  <a:t>omnidirektionale</a:t>
                </a:r>
                <a:r>
                  <a:rPr lang="de-DE" dirty="0">
                    <a:sym typeface="Wingdings" panose="05000000000000000000" pitchFamily="2" charset="2"/>
                  </a:rPr>
                  <a:t> Steuerung auf ebenem Grund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>
                    <a:sym typeface="Wingdings" panose="05000000000000000000" pitchFamily="2" charset="2"/>
                  </a:rPr>
                  <a:t>3 versch. Gangarten, weitere einfach implementierbar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>
                    <a:sym typeface="Wingdings" panose="05000000000000000000" pitchFamily="2" charset="2"/>
                  </a:rPr>
                  <a:t>Dynamische Anpassbarkeit:</a:t>
                </a:r>
              </a:p>
              <a:p>
                <a:pPr marL="609750" lvl="1" indent="-28575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r>
                  <a:rPr lang="de-DE" sz="1400" b="0" dirty="0"/>
                  <a:t>Zyklus-Frequenz</a:t>
                </a:r>
              </a:p>
              <a:p>
                <a:pPr marL="609750" lvl="1" indent="-28575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r>
                  <a:rPr lang="de-DE" sz="1400" b="0" dirty="0"/>
                  <a:t>Duty-Phase (%)</a:t>
                </a:r>
              </a:p>
              <a:p>
                <a:pPr marL="609750" lvl="1" indent="-28575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r>
                  <a:rPr lang="de-DE" sz="1400" b="0" dirty="0"/>
                  <a:t>Schrittweite/ -höhe</a:t>
                </a:r>
              </a:p>
              <a:p>
                <a:pPr marL="285750" indent="-28575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endParaRPr lang="de-DE" sz="1400" dirty="0"/>
              </a:p>
              <a:p>
                <a:pPr marL="285750" indent="-28575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r>
                  <a:rPr lang="de-DE" sz="1400" b="0" dirty="0"/>
                  <a:t>Modularer Aufbau</a:t>
                </a:r>
              </a:p>
              <a:p>
                <a:pPr marL="609750" lvl="1" indent="-28575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endParaRPr lang="de-DE" sz="1400" b="0" dirty="0"/>
              </a:p>
              <a:p>
                <a:pPr marL="285750" indent="-28575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endParaRPr lang="de-DE" sz="1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/>
                        <m:t> </m:t>
                      </m:r>
                    </m:oMath>
                  </m:oMathPara>
                </a14:m>
                <a:endParaRPr lang="de-DE" sz="1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1800"/>
                        <m:t> </m:t>
                      </m:r>
                    </m:oMath>
                  </m:oMathPara>
                </a14:m>
                <a:endParaRPr lang="de-DE" sz="1800" dirty="0"/>
              </a:p>
              <a:p>
                <a:pPr marL="609750" lvl="1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endParaRPr lang="de-DE" b="0" dirty="0"/>
              </a:p>
              <a:p>
                <a:pPr marL="609750" lvl="1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endParaRPr lang="de-DE" sz="1800" kern="100" dirty="0">
                  <a:effectLst/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e-DE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de-DE" sz="1800" kern="100" dirty="0">
                  <a:effectLst/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09750" lvl="1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endParaRPr lang="de-DE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2" name="Vertikaler Textplatzhalter 2">
                <a:extLst>
                  <a:ext uri="{FF2B5EF4-FFF2-40B4-BE49-F238E27FC236}">
                    <a16:creationId xmlns:a16="http://schemas.microsoft.com/office/drawing/2014/main" id="{2BB5B9FC-6E46-4C80-5640-901C1C7F3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" y="2438400"/>
                <a:ext cx="8425225" cy="3457575"/>
              </a:xfrm>
              <a:prstGeom prst="rect">
                <a:avLst/>
              </a:prstGeom>
              <a:blipFill>
                <a:blip r:embed="rId2"/>
                <a:stretch>
                  <a:fillRect l="-15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583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Locomotion</a:t>
            </a:r>
            <a:r>
              <a:rPr lang="de-DE" dirty="0"/>
              <a:t> Controller (2)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TripodGait_ImprovedStability_1Hz_Side">
            <a:hlinkClick r:id="" action="ppaction://media"/>
            <a:extLst>
              <a:ext uri="{FF2B5EF4-FFF2-40B4-BE49-F238E27FC236}">
                <a16:creationId xmlns:a16="http://schemas.microsoft.com/office/drawing/2014/main" id="{4E9C6022-3194-4C77-1E8A-09A23DCB5C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706" y="2564904"/>
            <a:ext cx="3819278" cy="2365528"/>
          </a:xfrm>
          <a:prstGeom prst="rect">
            <a:avLst/>
          </a:prstGeom>
        </p:spPr>
      </p:pic>
      <p:pic>
        <p:nvPicPr>
          <p:cNvPr id="4" name="CircleWalking_Tripod_SideView_4x">
            <a:hlinkClick r:id="" action="ppaction://media"/>
            <a:extLst>
              <a:ext uri="{FF2B5EF4-FFF2-40B4-BE49-F238E27FC236}">
                <a16:creationId xmlns:a16="http://schemas.microsoft.com/office/drawing/2014/main" id="{CFAE4D97-5431-8865-4228-B8E994AD60B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60032" y="2572085"/>
            <a:ext cx="3819278" cy="236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1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RL Training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2BB5B9FC-6E46-4C80-5640-901C1C7F373D}"/>
              </a:ext>
            </a:extLst>
          </p:cNvPr>
          <p:cNvSpPr txBox="1">
            <a:spLocks/>
          </p:cNvSpPr>
          <p:nvPr/>
        </p:nvSpPr>
        <p:spPr>
          <a:xfrm>
            <a:off x="511175" y="2438400"/>
            <a:ext cx="8425225" cy="3457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Über 30 Trainingsläufe, jeweils mehrere tausend Episoden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 verschiedenste Konfigurationen ausprobiert: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 err="1">
                <a:sym typeface="Wingdings" panose="05000000000000000000" pitchFamily="2" charset="2"/>
              </a:rPr>
              <a:t>Reward</a:t>
            </a:r>
            <a:r>
              <a:rPr lang="de-DE" b="0" dirty="0">
                <a:sym typeface="Wingdings" panose="05000000000000000000" pitchFamily="2" charset="2"/>
              </a:rPr>
              <a:t>-Gewichtungen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 err="1">
                <a:sym typeface="Wingdings" panose="05000000000000000000" pitchFamily="2" charset="2"/>
              </a:rPr>
              <a:t>Lernrate</a:t>
            </a:r>
            <a:endParaRPr lang="de-DE" b="0" dirty="0">
              <a:sym typeface="Wingdings" panose="05000000000000000000" pitchFamily="2" charset="2"/>
            </a:endParaRP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NN-Größe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...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lvl="1" indent="0">
              <a:lnSpc>
                <a:spcPct val="150000"/>
              </a:lnSpc>
              <a:buNone/>
            </a:pP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	 Kein stabiles Koordinationsverhalten beobachtet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5132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Reward</a:t>
            </a:r>
            <a:r>
              <a:rPr lang="de-DE" dirty="0"/>
              <a:t> Exploitation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2BB5B9FC-6E46-4C80-5640-901C1C7F373D}"/>
              </a:ext>
            </a:extLst>
          </p:cNvPr>
          <p:cNvSpPr txBox="1">
            <a:spLocks/>
          </p:cNvSpPr>
          <p:nvPr/>
        </p:nvSpPr>
        <p:spPr>
          <a:xfrm>
            <a:off x="511175" y="2438400"/>
            <a:ext cx="8425225" cy="3457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Ruckartige Sprünge, Hoppeln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de-DE" b="0" dirty="0">
                <a:sym typeface="Wingdings" panose="05000000000000000000" pitchFamily="2" charset="2"/>
              </a:rPr>
              <a:t> Unzureichende </a:t>
            </a:r>
            <a:r>
              <a:rPr lang="de-DE" b="0" dirty="0" err="1">
                <a:sym typeface="Wingdings" panose="05000000000000000000" pitchFamily="2" charset="2"/>
              </a:rPr>
              <a:t>Reward</a:t>
            </a:r>
            <a:r>
              <a:rPr lang="de-DE" b="0" dirty="0">
                <a:sym typeface="Wingdings" panose="05000000000000000000" pitchFamily="2" charset="2"/>
              </a:rPr>
              <a:t>-Definition  Anpassungen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	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3" name="Grafik 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6348EA56-83D4-0319-0BFA-039A33230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645024"/>
            <a:ext cx="4320480" cy="2288680"/>
          </a:xfrm>
          <a:prstGeom prst="rect">
            <a:avLst/>
          </a:prstGeom>
        </p:spPr>
      </p:pic>
      <p:pic>
        <p:nvPicPr>
          <p:cNvPr id="4" name="RewardFunctionExploit">
            <a:hlinkClick r:id="" action="ppaction://media"/>
            <a:extLst>
              <a:ext uri="{FF2B5EF4-FFF2-40B4-BE49-F238E27FC236}">
                <a16:creationId xmlns:a16="http://schemas.microsoft.com/office/drawing/2014/main" id="{BF951905-503A-2534-6EE5-62CCE14553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3067" y="3645024"/>
            <a:ext cx="3920201" cy="213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Instabiles Lernverhalten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2BB5B9FC-6E46-4C80-5640-901C1C7F373D}"/>
              </a:ext>
            </a:extLst>
          </p:cNvPr>
          <p:cNvSpPr txBox="1">
            <a:spLocks/>
          </p:cNvSpPr>
          <p:nvPr/>
        </p:nvSpPr>
        <p:spPr>
          <a:xfrm>
            <a:off x="511175" y="2438400"/>
            <a:ext cx="3916809" cy="3457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„Vergessen“ von schon Erlerntem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0" dirty="0">
                <a:sym typeface="Wingdings" panose="05000000000000000000" pitchFamily="2" charset="2"/>
              </a:rPr>
              <a:t>ausgeprägte Anstiege und Abstürze</a:t>
            </a:r>
          </a:p>
          <a:p>
            <a:pPr lvl="1" indent="0">
              <a:lnSpc>
                <a:spcPct val="150000"/>
              </a:lnSpc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Kann durch zu hohe Lernraten verursacht werden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0" dirty="0">
                <a:sym typeface="Wingdings" panose="05000000000000000000" pitchFamily="2" charset="2"/>
              </a:rPr>
              <a:t>Zu starke Exploration</a:t>
            </a: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4" name="Grafik 3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DB9A6411-9FC9-73B7-3EE2-C032140D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371" y="2191838"/>
            <a:ext cx="4445454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6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1FF21DCB-5880-46CD-657A-D95345D7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703" y="2181440"/>
            <a:ext cx="4462193" cy="34679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Suboptimale Konvergenz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2BB5B9FC-6E46-4C80-5640-901C1C7F373D}"/>
              </a:ext>
            </a:extLst>
          </p:cNvPr>
          <p:cNvSpPr txBox="1">
            <a:spLocks/>
          </p:cNvSpPr>
          <p:nvPr/>
        </p:nvSpPr>
        <p:spPr>
          <a:xfrm>
            <a:off x="511175" y="2438400"/>
            <a:ext cx="3916809" cy="3457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Konvergenz auf suboptimales Verhalten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0" dirty="0">
                <a:sym typeface="Wingdings" panose="05000000000000000000" pitchFamily="2" charset="2"/>
              </a:rPr>
              <a:t>Lokales Maximum kann nicht verlassen werden</a:t>
            </a:r>
          </a:p>
          <a:p>
            <a:pPr lvl="1" indent="0">
              <a:lnSpc>
                <a:spcPct val="150000"/>
              </a:lnSpc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Zu geringfügige Policy-Updates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0" dirty="0">
                <a:sym typeface="Wingdings" panose="05000000000000000000" pitchFamily="2" charset="2"/>
              </a:rPr>
              <a:t>Einzelne hohe </a:t>
            </a:r>
            <a:r>
              <a:rPr lang="de-DE" b="0" dirty="0" err="1">
                <a:sym typeface="Wingdings" panose="05000000000000000000" pitchFamily="2" charset="2"/>
              </a:rPr>
              <a:t>Rewards</a:t>
            </a:r>
            <a:r>
              <a:rPr lang="de-DE" b="0" dirty="0">
                <a:sym typeface="Wingdings" panose="05000000000000000000" pitchFamily="2" charset="2"/>
              </a:rPr>
              <a:t> nicht ausreichend</a:t>
            </a:r>
          </a:p>
        </p:txBody>
      </p:sp>
    </p:spTree>
    <p:extLst>
      <p:ext uri="{BB962C8B-B14F-4D97-AF65-F5344CB8AC3E}">
        <p14:creationId xmlns:p14="http://schemas.microsoft.com/office/powerpoint/2010/main" val="1760633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ntwurf, Diagramm, Zeichnung enthält.&#10;&#10;Automatisch generierte Beschreibung">
            <a:extLst>
              <a:ext uri="{FF2B5EF4-FFF2-40B4-BE49-F238E27FC236}">
                <a16:creationId xmlns:a16="http://schemas.microsoft.com/office/drawing/2014/main" id="{AEA20A33-4087-A7EC-4717-19B3BF33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702" y="2181439"/>
            <a:ext cx="4462193" cy="3467973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Bestes Ergebnis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Vertikaler Textplatzhalter 2">
            <a:extLst>
              <a:ext uri="{FF2B5EF4-FFF2-40B4-BE49-F238E27FC236}">
                <a16:creationId xmlns:a16="http://schemas.microsoft.com/office/drawing/2014/main" id="{2BB5B9FC-6E46-4C80-5640-901C1C7F373D}"/>
              </a:ext>
            </a:extLst>
          </p:cNvPr>
          <p:cNvSpPr txBox="1">
            <a:spLocks/>
          </p:cNvSpPr>
          <p:nvPr/>
        </p:nvSpPr>
        <p:spPr>
          <a:xfrm>
            <a:off x="511175" y="2438400"/>
            <a:ext cx="3916809" cy="34575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Weder </a:t>
            </a:r>
            <a:r>
              <a:rPr lang="de-DE" dirty="0" err="1">
                <a:sym typeface="Wingdings" panose="05000000000000000000" pitchFamily="2" charset="2"/>
              </a:rPr>
              <a:t>Reward</a:t>
            </a:r>
            <a:r>
              <a:rPr lang="de-DE" dirty="0">
                <a:sym typeface="Wingdings" panose="05000000000000000000" pitchFamily="2" charset="2"/>
              </a:rPr>
              <a:t>-Sprünge noch Konvergenz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Resultierendes Verhalten: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0" dirty="0">
                <a:sym typeface="Wingdings" panose="05000000000000000000" pitchFamily="2" charset="2"/>
              </a:rPr>
              <a:t>Nachschleifen von Beinen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b="0" dirty="0">
                <a:sym typeface="Wingdings" panose="05000000000000000000" pitchFamily="2" charset="2"/>
              </a:rPr>
              <a:t>Frühzeitige Swing-</a:t>
            </a:r>
            <a:r>
              <a:rPr lang="de-DE" b="0" dirty="0" err="1">
                <a:sym typeface="Wingdings" panose="05000000000000000000" pitchFamily="2" charset="2"/>
              </a:rPr>
              <a:t>Inits</a:t>
            </a:r>
            <a:r>
              <a:rPr lang="de-DE" b="0" dirty="0">
                <a:sym typeface="Wingdings" panose="05000000000000000000" pitchFamily="2" charset="2"/>
              </a:rPr>
              <a:t>.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b="0" dirty="0">
              <a:sym typeface="Wingdings" panose="05000000000000000000" pitchFamily="2" charset="2"/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Kein stabiles Koordinationsverhalten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de-DE" b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237469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estResult_DDPG_agent">
            <a:hlinkClick r:id="" action="ppaction://media"/>
            <a:extLst>
              <a:ext uri="{FF2B5EF4-FFF2-40B4-BE49-F238E27FC236}">
                <a16:creationId xmlns:a16="http://schemas.microsoft.com/office/drawing/2014/main" id="{63191AE8-C4C2-DC68-A1C4-8F9C55620D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9762" y="2276872"/>
            <a:ext cx="5344476" cy="2911125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Bestes Ergebnis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4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Basis der Arbeit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5" name="Grafik 4" descr="Ein Bild, das Text, Screenshot, Kreis, Schrift enthält.&#10;&#10;Automatisch generierte Beschreibung">
            <a:extLst>
              <a:ext uri="{FF2B5EF4-FFF2-40B4-BE49-F238E27FC236}">
                <a16:creationId xmlns:a16="http://schemas.microsoft.com/office/drawing/2014/main" id="{0AAD8F02-389F-4CAC-2D70-E33FDC3E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12" y="908720"/>
            <a:ext cx="4561480" cy="47582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8A2AE28-2313-F080-E766-D4EFC77965B6}"/>
              </a:ext>
            </a:extLst>
          </p:cNvPr>
          <p:cNvSpPr txBox="1"/>
          <p:nvPr/>
        </p:nvSpPr>
        <p:spPr>
          <a:xfrm>
            <a:off x="6228184" y="5733836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Übersicht, Basis</a:t>
            </a:r>
          </a:p>
        </p:txBody>
      </p:sp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Probleme und Lösungen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Simulinks</a:t>
            </a:r>
            <a:r>
              <a:rPr lang="de-DE" dirty="0"/>
              <a:t> iterativer IK-Solver-Block langsam  </a:t>
            </a:r>
            <a:r>
              <a:rPr lang="de-DE" dirty="0">
                <a:sym typeface="Wingdings" panose="05000000000000000000" pitchFamily="2" charset="2"/>
              </a:rPr>
              <a:t> Eigenen, </a:t>
            </a:r>
            <a:r>
              <a:rPr lang="de-DE" dirty="0" err="1">
                <a:sym typeface="Wingdings" panose="05000000000000000000" pitchFamily="2" charset="2"/>
              </a:rPr>
              <a:t>analy</a:t>
            </a:r>
            <a:r>
              <a:rPr lang="de-DE" dirty="0">
                <a:sym typeface="Wingdings" panose="05000000000000000000" pitchFamily="2" charset="2"/>
              </a:rPr>
              <a:t>. IK-Solver geschrieben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Momentane Inputs an den Hexapod nicht geeignet, um mit RL zu lernen  </a:t>
            </a:r>
            <a:r>
              <a:rPr lang="de-DE" dirty="0">
                <a:sym typeface="Wingdings" panose="05000000000000000000" pitchFamily="2" charset="2"/>
              </a:rPr>
              <a:t> Inputs ändern, Fokus darauf wann Swing-Phase eingeleitet werden soll        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PID-Controller Tuning: Controller reagierte zu langsam  Durch neues Tuning gelöst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939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PID-Tuning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F8D3A-6593-E4D3-219B-E426B41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200" dirty="0"/>
              <a:t>Leveraging MATLAB Simulink for Hexapod Robotics: Simulation, Control and Learning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51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05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2]: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3]: Angepasster PID-Controller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Fazit (1)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Entwicklung des </a:t>
            </a:r>
            <a:r>
              <a:rPr lang="de-DE" dirty="0" err="1"/>
              <a:t>Hexapod</a:t>
            </a:r>
            <a:r>
              <a:rPr lang="de-DE" dirty="0"/>
              <a:t>-Modells und </a:t>
            </a:r>
            <a:r>
              <a:rPr lang="de-DE" dirty="0" err="1"/>
              <a:t>Locomotion</a:t>
            </a:r>
            <a:r>
              <a:rPr lang="de-DE" dirty="0"/>
              <a:t> Controllers erfolgreich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Einfach erweiterbar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Ermöglicht robuste Simulationen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dirty="0"/>
              <a:t>Erlernen der Bein-Koordination nicht befriedigend: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Unerwartet komplex</a:t>
            </a:r>
          </a:p>
          <a:p>
            <a:pPr marL="609750" lvl="1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Enorme Menge an zu beachtenden Parametern</a:t>
            </a:r>
          </a:p>
          <a:p>
            <a:pPr lvl="1" indent="0">
              <a:lnSpc>
                <a:spcPct val="150000"/>
              </a:lnSpc>
              <a:buNone/>
            </a:pPr>
            <a:endParaRPr lang="de-DE" sz="1400" b="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52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7511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Fazit 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Unzureichende Vergleichbarkeit von Trainingsergebnissen durch:</a:t>
            </a:r>
          </a:p>
          <a:p>
            <a:pPr marL="789750" lvl="2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Anpassungen am Modell</a:t>
            </a:r>
          </a:p>
          <a:p>
            <a:pPr marL="789750" lvl="2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 err="1">
                <a:sym typeface="Wingdings" panose="05000000000000000000" pitchFamily="2" charset="2"/>
              </a:rPr>
              <a:t>Reward</a:t>
            </a:r>
            <a:r>
              <a:rPr lang="de-DE" b="0" dirty="0">
                <a:sym typeface="Wingdings" panose="05000000000000000000" pitchFamily="2" charset="2"/>
              </a:rPr>
              <a:t>-Tuning</a:t>
            </a:r>
          </a:p>
          <a:p>
            <a:pPr marL="789750" lvl="2" indent="-285750">
              <a:lnSpc>
                <a:spcPct val="150000"/>
              </a:lnSpc>
            </a:pPr>
            <a:endParaRPr lang="de-DE" b="0" dirty="0">
              <a:sym typeface="Wingdings" panose="05000000000000000000" pitchFamily="2" charset="2"/>
            </a:endParaRPr>
          </a:p>
          <a:p>
            <a:pPr lvl="2" indent="0">
              <a:lnSpc>
                <a:spcPct val="150000"/>
              </a:lnSpc>
              <a:buNone/>
            </a:pPr>
            <a:endParaRPr lang="de-DE" b="0" dirty="0">
              <a:sym typeface="Wingdings" panose="05000000000000000000" pitchFamily="2" charset="2"/>
            </a:endParaRPr>
          </a:p>
          <a:p>
            <a:pPr lvl="2" indent="0">
              <a:lnSpc>
                <a:spcPct val="150000"/>
              </a:lnSpc>
              <a:buNone/>
            </a:pPr>
            <a:endParaRPr lang="de-DE" b="0" dirty="0">
              <a:sym typeface="Wingdings" panose="05000000000000000000" pitchFamily="2" charset="2"/>
            </a:endParaRPr>
          </a:p>
          <a:p>
            <a:pPr lvl="2" indent="0">
              <a:lnSpc>
                <a:spcPct val="150000"/>
              </a:lnSpc>
              <a:buNone/>
            </a:pPr>
            <a:endParaRPr lang="de-DE" b="0" dirty="0"/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de-DE" b="0" dirty="0"/>
          </a:p>
          <a:p>
            <a:pPr lvl="1" indent="0">
              <a:lnSpc>
                <a:spcPct val="150000"/>
              </a:lnSpc>
              <a:buNone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53921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Ausblick – Zukünftige Forschung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Erweiterung der Fähigkeiten des Controllers, unebenes Gelände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b="0" dirty="0">
                <a:sym typeface="Wingdings" panose="05000000000000000000" pitchFamily="2" charset="2"/>
              </a:rPr>
              <a:t>Spezieller Fokus auf </a:t>
            </a:r>
            <a:r>
              <a:rPr lang="de-DE" dirty="0">
                <a:sym typeface="Wingdings" panose="05000000000000000000" pitchFamily="2" charset="2"/>
              </a:rPr>
              <a:t>Bein-Koordination durch RL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Bewegung von Grund auf erlernen, RL auf alle 18 </a:t>
            </a:r>
            <a:r>
              <a:rPr lang="de-DE" dirty="0" err="1">
                <a:sym typeface="Wingdings" panose="05000000000000000000" pitchFamily="2" charset="2"/>
              </a:rPr>
              <a:t>DoF</a:t>
            </a:r>
            <a:r>
              <a:rPr lang="de-DE" dirty="0">
                <a:sym typeface="Wingdings" panose="05000000000000000000" pitchFamily="2" charset="2"/>
              </a:rPr>
              <a:t> ausweiten</a:t>
            </a: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1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55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05477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Grafiken: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8425225" cy="3663280"/>
          </a:xfrm>
        </p:spPr>
        <p:txBody>
          <a:bodyPr/>
          <a:lstStyle/>
          <a:p>
            <a:r>
              <a:rPr lang="de-DE" sz="1600" b="0" dirty="0"/>
              <a:t>[Fig.1]: </a:t>
            </a:r>
            <a:r>
              <a:rPr lang="de-DE" sz="1600" b="0" dirty="0">
                <a:hlinkClick r:id="rId2"/>
              </a:rPr>
              <a:t>https://www.trossenrobotics.com/phantomx-ax-hexapod.aspx</a:t>
            </a:r>
            <a:endParaRPr lang="de-DE" sz="1600" b="0" dirty="0"/>
          </a:p>
          <a:p>
            <a:r>
              <a:rPr lang="de-DE" sz="1600" dirty="0"/>
              <a:t>[Fig.6]: Schilling, M., </a:t>
            </a:r>
            <a:r>
              <a:rPr lang="de-DE" sz="1600" dirty="0" err="1"/>
              <a:t>Hoinville</a:t>
            </a:r>
            <a:r>
              <a:rPr lang="de-DE" sz="1600" dirty="0"/>
              <a:t>, T., Schmitz, J., &amp; Cruse, H. (2013). </a:t>
            </a:r>
            <a:r>
              <a:rPr lang="de-DE" sz="1600" dirty="0" err="1"/>
              <a:t>Walknet</a:t>
            </a:r>
            <a:r>
              <a:rPr lang="de-DE" sz="1600" dirty="0"/>
              <a:t>, a   bio-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controller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hexapod</a:t>
            </a:r>
            <a:r>
              <a:rPr lang="de-DE" sz="1600" dirty="0"/>
              <a:t> </a:t>
            </a:r>
            <a:r>
              <a:rPr lang="de-DE" sz="1600" dirty="0" err="1"/>
              <a:t>walking</a:t>
            </a:r>
            <a:r>
              <a:rPr lang="de-DE" sz="1600" dirty="0"/>
              <a:t>. Fig.1</a:t>
            </a:r>
          </a:p>
          <a:p>
            <a:r>
              <a:rPr lang="de-DE" sz="1600" dirty="0"/>
              <a:t>[Fig.7]: </a:t>
            </a:r>
            <a:r>
              <a:rPr lang="en-US" sz="1600" dirty="0" err="1"/>
              <a:t>Thilderkvist</a:t>
            </a:r>
            <a:r>
              <a:rPr lang="en-US" sz="1600" dirty="0"/>
              <a:t>, D., &amp; Svensson, S. (2015). Motion control of hexapod robot using model-based design(cit. on p. 8). </a:t>
            </a:r>
            <a:r>
              <a:rPr lang="de-DE" sz="1600" dirty="0"/>
              <a:t>Fig. 2.5</a:t>
            </a:r>
          </a:p>
          <a:p>
            <a:r>
              <a:rPr lang="de-DE" sz="1600" dirty="0"/>
              <a:t>[Fig.10]: </a:t>
            </a:r>
            <a:r>
              <a:rPr lang="de-DE" sz="1600" dirty="0" err="1"/>
              <a:t>Silver</a:t>
            </a:r>
            <a:r>
              <a:rPr lang="de-DE" sz="1600" dirty="0"/>
              <a:t>, D.(2015). </a:t>
            </a:r>
            <a:r>
              <a:rPr lang="de-DE" sz="1600" dirty="0" err="1">
                <a:hlinkClick r:id="rId3"/>
              </a:rPr>
              <a:t>Introduction</a:t>
            </a:r>
            <a:r>
              <a:rPr lang="de-DE" sz="1600" dirty="0">
                <a:hlinkClick r:id="rId3"/>
              </a:rPr>
              <a:t> </a:t>
            </a:r>
            <a:r>
              <a:rPr lang="de-DE" sz="1600" dirty="0" err="1">
                <a:hlinkClick r:id="rId3"/>
              </a:rPr>
              <a:t>to</a:t>
            </a:r>
            <a:r>
              <a:rPr lang="de-DE" sz="1600" dirty="0">
                <a:hlinkClick r:id="rId3"/>
              </a:rPr>
              <a:t> Reinforcement Learning(</a:t>
            </a:r>
            <a:r>
              <a:rPr lang="de-DE" sz="1600" dirty="0" err="1">
                <a:hlinkClick r:id="rId3"/>
              </a:rPr>
              <a:t>Lec</a:t>
            </a:r>
            <a:r>
              <a:rPr lang="de-DE" sz="1600" dirty="0">
                <a:hlinkClick r:id="rId3"/>
              </a:rPr>
              <a:t>. 1)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Quellen(1):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[1]: Schilling, M., </a:t>
            </a:r>
            <a:r>
              <a:rPr lang="en-US" sz="1400" dirty="0" err="1"/>
              <a:t>Hoinville</a:t>
            </a:r>
            <a:r>
              <a:rPr lang="en-US" sz="1400" dirty="0"/>
              <a:t>, T., Schmitz, J., &amp; Cruse, H. (2013). </a:t>
            </a:r>
            <a:r>
              <a:rPr lang="en-US" sz="1400" dirty="0" err="1"/>
              <a:t>Walknet</a:t>
            </a:r>
            <a:r>
              <a:rPr lang="en-US" sz="1400" dirty="0"/>
              <a:t>, a bio-inspired controller for hexapod walking. Biological cybernetics, 107, 397–419 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[2]: </a:t>
            </a:r>
            <a:r>
              <a:rPr lang="en-US" sz="1400" dirty="0" err="1"/>
              <a:t>Irawan</a:t>
            </a:r>
            <a:r>
              <a:rPr lang="en-US" sz="1400" dirty="0"/>
              <a:t>, A., &amp; </a:t>
            </a:r>
            <a:r>
              <a:rPr lang="en-US" sz="1400" dirty="0" err="1"/>
              <a:t>Nonami</a:t>
            </a:r>
            <a:r>
              <a:rPr lang="en-US" sz="1400" dirty="0"/>
              <a:t>, K. (2011). Optimal impedance control based on body inertia for a hydraulically driven hexapod robot walking on uneven and extremely soft terrain. Journal of Field Robotics, 28(5), 690–71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[3]: Collins, J., Chand, S., </a:t>
            </a:r>
            <a:r>
              <a:rPr lang="en-US" sz="1400" dirty="0" err="1"/>
              <a:t>Vanderkop</a:t>
            </a:r>
            <a:r>
              <a:rPr lang="en-US" sz="1400" dirty="0"/>
              <a:t>, A., &amp; Howard, D. (2021). A review of physics simulators for robotic applications. IEEE Access, 9, 51416–51431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[4]: Choi, H., Crump, C., </a:t>
            </a:r>
            <a:r>
              <a:rPr lang="en-US" sz="1400" dirty="0" err="1"/>
              <a:t>Duriez</a:t>
            </a:r>
            <a:r>
              <a:rPr lang="en-US" sz="1400" dirty="0"/>
              <a:t>, C., </a:t>
            </a:r>
            <a:r>
              <a:rPr lang="en-US" sz="1400" dirty="0" err="1"/>
              <a:t>Elmquist</a:t>
            </a:r>
            <a:r>
              <a:rPr lang="en-US" sz="1400" dirty="0"/>
              <a:t>, A., Hager, G., Han, D., </a:t>
            </a:r>
            <a:r>
              <a:rPr lang="en-US" sz="1400" dirty="0" err="1"/>
              <a:t>Hearl</a:t>
            </a:r>
            <a:r>
              <a:rPr lang="en-US" sz="1400" dirty="0"/>
              <a:t>, F., Hodgins, J., Jain, A., Leve, F., et al. (2021). On the use of simulation in robotics: Opportunities, challenges, and suggestions for moving forward. Proceedings of the National Academy of Sciences, 118(1), e1907856118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[5]: MathWorks. (2023, October). Official </a:t>
            </a:r>
            <a:r>
              <a:rPr lang="en-US" sz="1400" dirty="0" err="1"/>
              <a:t>matlab</a:t>
            </a:r>
            <a:r>
              <a:rPr lang="en-US" sz="1400" dirty="0"/>
              <a:t> </a:t>
            </a:r>
            <a:r>
              <a:rPr lang="en-US" sz="1400" dirty="0" err="1"/>
              <a:t>simulink</a:t>
            </a:r>
            <a:r>
              <a:rPr lang="en-US" sz="1400" dirty="0"/>
              <a:t> homepage. https://uk.mathworks.com/products/simulink.html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992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Quellen(2):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[6]: MathWorks. (2023, October). Official </a:t>
            </a:r>
            <a:r>
              <a:rPr lang="en-US" sz="1400" dirty="0" err="1"/>
              <a:t>simscape</a:t>
            </a:r>
            <a:r>
              <a:rPr lang="en-US" sz="1400" dirty="0"/>
              <a:t> documentation. https://de.mathworks.com/help/simscape/index.html 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[7]: </a:t>
            </a:r>
            <a:r>
              <a:rPr lang="en-US" sz="1400" dirty="0" err="1"/>
              <a:t>Thilderkvist</a:t>
            </a:r>
            <a:r>
              <a:rPr lang="en-US" sz="1400" dirty="0"/>
              <a:t>, D., &amp; Svensson, S. (2015). Motion control of hexapod robot using model-based design(cit. on p. 8). </a:t>
            </a:r>
            <a:r>
              <a:rPr lang="de-DE" sz="1400" dirty="0"/>
              <a:t>Fig. 2.5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[8]: Hauser, K. (2023, October). Chapter 6: Inverse kinematics. University of Illinois at Urbana-Champaign. https://motion.cs.illinois.edu/RoboticSystems/InverseKinematics.html 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[9]: </a:t>
            </a:r>
            <a:r>
              <a:rPr lang="en-US" sz="1400" dirty="0" err="1"/>
              <a:t>Gräber</a:t>
            </a:r>
            <a:r>
              <a:rPr lang="en-US" sz="1400" dirty="0"/>
              <a:t>, M. (2021, March). Practical </a:t>
            </a:r>
            <a:r>
              <a:rPr lang="en-US" sz="1400" dirty="0" err="1"/>
              <a:t>pid</a:t>
            </a:r>
            <a:r>
              <a:rPr lang="en-US" sz="1400" dirty="0"/>
              <a:t> tuning guide. TLK Energy. https://tlk- energy.de/blog-</a:t>
            </a:r>
            <a:r>
              <a:rPr lang="en-US" sz="1400" dirty="0" err="1"/>
              <a:t>en</a:t>
            </a:r>
            <a:r>
              <a:rPr lang="en-US" sz="1400" dirty="0"/>
              <a:t>/practical-</a:t>
            </a:r>
            <a:r>
              <a:rPr lang="en-US" sz="1400" dirty="0" err="1"/>
              <a:t>pid</a:t>
            </a:r>
            <a:r>
              <a:rPr lang="en-US" sz="1400" dirty="0"/>
              <a:t>-tuning-guide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[10]: </a:t>
            </a:r>
            <a:r>
              <a:rPr lang="en-US" sz="1400" dirty="0" err="1"/>
              <a:t>Åström</a:t>
            </a:r>
            <a:r>
              <a:rPr lang="en-US" sz="1400" dirty="0"/>
              <a:t>, K. J. (2002). Control system design lecture, chapter 6. Department of Mechanical and Environmental Engineering University of California Santa Barbara, 333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[11]: Silver, D. (2015). Lectures on reinforcement learning.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[12]: Sutton, R. S., &amp; </a:t>
            </a:r>
            <a:r>
              <a:rPr lang="en-US" sz="1400" dirty="0" err="1"/>
              <a:t>Barto</a:t>
            </a:r>
            <a:r>
              <a:rPr lang="en-US" sz="1400" dirty="0"/>
              <a:t>, A. G. (2018). Reinforcement learning: An introduction. MIT press.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127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Quellen(2):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[13]: </a:t>
            </a:r>
            <a:r>
              <a:rPr lang="en-US" sz="1400" dirty="0" err="1"/>
              <a:t>Lillicrap</a:t>
            </a:r>
            <a:r>
              <a:rPr lang="en-US" sz="1400" dirty="0"/>
              <a:t>, T. P., Hunt, J. J., </a:t>
            </a:r>
            <a:r>
              <a:rPr lang="en-US" sz="1400" dirty="0" err="1"/>
              <a:t>Pritzel</a:t>
            </a:r>
            <a:r>
              <a:rPr lang="en-US" sz="1400" dirty="0"/>
              <a:t>, A., </a:t>
            </a:r>
            <a:r>
              <a:rPr lang="en-US" sz="1400" dirty="0" err="1"/>
              <a:t>Heess</a:t>
            </a:r>
            <a:r>
              <a:rPr lang="en-US" sz="1400" dirty="0"/>
              <a:t>, N., </a:t>
            </a:r>
            <a:r>
              <a:rPr lang="en-US" sz="1400" dirty="0" err="1"/>
              <a:t>Erez</a:t>
            </a:r>
            <a:r>
              <a:rPr lang="en-US" sz="1400" dirty="0"/>
              <a:t>, T., </a:t>
            </a:r>
            <a:r>
              <a:rPr lang="en-US" sz="1400" dirty="0" err="1"/>
              <a:t>Tassa</a:t>
            </a:r>
            <a:r>
              <a:rPr lang="en-US" sz="1400" dirty="0"/>
              <a:t>, Y., Silver, D., &amp; </a:t>
            </a:r>
            <a:r>
              <a:rPr lang="en-US" sz="1400" dirty="0" err="1"/>
              <a:t>Wierstra</a:t>
            </a:r>
            <a:r>
              <a:rPr lang="en-US" sz="1400" dirty="0"/>
              <a:t>, D. (2015). Continuous control with deep reinforcement learning. </a:t>
            </a:r>
            <a:r>
              <a:rPr lang="en-US" sz="1400" dirty="0" err="1"/>
              <a:t>arXiv</a:t>
            </a:r>
            <a:r>
              <a:rPr lang="en-US" sz="1400" dirty="0"/>
              <a:t> preprint arXiv:1509.02971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400" dirty="0"/>
              <a:t>[14]: Schilling, M., </a:t>
            </a:r>
            <a:r>
              <a:rPr lang="en-US" sz="1400" dirty="0" err="1"/>
              <a:t>Melnik</a:t>
            </a:r>
            <a:r>
              <a:rPr lang="en-US" sz="1400" dirty="0"/>
              <a:t>, A., Ohl, F. W., Ritter, H. J., &amp; Hammer, B. (2021). Decentralized control and local information for robust and adaptive decentralized deep reinforcement learning. Neural Networks, 144, 699–725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en-US" sz="140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476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Wieso Simulation, wieso Simulink ?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7549" y="2286000"/>
            <a:ext cx="8426451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0" dirty="0"/>
              <a:t>-  Testen auf Hardware sehr aufwändig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Bessere Analysemöglichkeiten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Reproduzierbarkeit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Weit verbreitetes, vielfältiges Tool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Effiziente, graphische Entwicklung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Einfache Integration mit z.B. Reinforcement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>
              <a:lnSpc>
                <a:spcPct val="150000"/>
              </a:lnSpc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30AC61C-973F-67CB-9BDF-369BCB28195E}"/>
              </a:ext>
            </a:extLst>
          </p:cNvPr>
          <p:cNvSpPr txBox="1"/>
          <p:nvPr/>
        </p:nvSpPr>
        <p:spPr>
          <a:xfrm>
            <a:off x="2699792" y="3429000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[3],[4]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840D6AA-F280-3215-2B78-66DCA9AA229B}"/>
              </a:ext>
            </a:extLst>
          </p:cNvPr>
          <p:cNvSpPr txBox="1"/>
          <p:nvPr/>
        </p:nvSpPr>
        <p:spPr>
          <a:xfrm>
            <a:off x="6407816" y="5312003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[3],[5]</a:t>
            </a:r>
          </a:p>
        </p:txBody>
      </p:sp>
    </p:spTree>
    <p:extLst>
      <p:ext uri="{BB962C8B-B14F-4D97-AF65-F5344CB8AC3E}">
        <p14:creationId xmlns:p14="http://schemas.microsoft.com/office/powerpoint/2010/main" val="28194891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76872"/>
            <a:ext cx="8425225" cy="34667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Controller-Entwicklung für </a:t>
            </a:r>
            <a:r>
              <a:rPr lang="de-DE" dirty="0" err="1"/>
              <a:t>Hexapods</a:t>
            </a:r>
            <a:r>
              <a:rPr lang="de-DE" dirty="0"/>
              <a:t> komplex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1" dirty="0"/>
          </a:p>
          <a:p>
            <a:pPr>
              <a:lnSpc>
                <a:spcPct val="150000"/>
              </a:lnSpc>
            </a:pP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b="1" dirty="0"/>
              <a:t>Hauptziel: </a:t>
            </a:r>
            <a:r>
              <a:rPr lang="de-DE" dirty="0"/>
              <a:t>Entwicklung des Hexapod-Modells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Validierung des Modells durch eigenen Controller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Erproben von Simulink-RL Integration</a:t>
            </a: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5215123" y="5662394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Überblick Simulink-Modell</a:t>
            </a:r>
          </a:p>
        </p:txBody>
      </p:sp>
      <p:pic>
        <p:nvPicPr>
          <p:cNvPr id="4" name="Grafik 3" descr="Ein Bild, das Text, Screenshot, Diagramm, Display enthält.&#10;&#10;Automatisch generierte Beschreibung">
            <a:extLst>
              <a:ext uri="{FF2B5EF4-FFF2-40B4-BE49-F238E27FC236}">
                <a16:creationId xmlns:a16="http://schemas.microsoft.com/office/drawing/2014/main" id="{59C931FB-7248-B654-7026-AF24C1EE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347" y="1832640"/>
            <a:ext cx="4819306" cy="38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90612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29701" y="1483179"/>
            <a:ext cx="6866635" cy="426039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Grundlagen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Simscape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Bewegungsablauf eines Insekts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Inverse Kinematik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PID-Controller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Reinforcement Learning</a:t>
            </a:r>
            <a:endParaRPr lang="de-DE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Das Simulink-Modell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Hexapod-Modell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RL Setup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Ergebnisse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Fazit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Ausblick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Quellen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b="0" dirty="0"/>
          </a:p>
          <a:p>
            <a:pPr lvl="1" indent="0">
              <a:buNone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DDF94E9F11F8C469FCDD952BC8B2F05" ma:contentTypeVersion="3" ma:contentTypeDescription="Ein neues Dokument erstellen." ma:contentTypeScope="" ma:versionID="cc5b3a1add6bceeb16badd86fc37cfe3">
  <xsd:schema xmlns:xsd="http://www.w3.org/2001/XMLSchema" xmlns:xs="http://www.w3.org/2001/XMLSchema" xmlns:p="http://schemas.microsoft.com/office/2006/metadata/properties" xmlns:ns3="3d63be40-0b47-4f74-adf1-2f90d9032c35" targetNamespace="http://schemas.microsoft.com/office/2006/metadata/properties" ma:root="true" ma:fieldsID="f19035c80fe0ce677d4ea4502c859e9e" ns3:_="">
    <xsd:import namespace="3d63be40-0b47-4f74-adf1-2f90d9032c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3be40-0b47-4f74-adf1-2f90d9032c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673C1F-EBBF-48DF-9260-F189DE87C6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ED3A5F-0ECA-4510-AD20-09E5896F0C71}">
  <ds:schemaRefs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3d63be40-0b47-4f74-adf1-2f90d9032c3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8F6C38E-51E2-40EB-8296-1C6B592B3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3be40-0b47-4f74-adf1-2f90d9032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2825</Words>
  <Application>Microsoft Office PowerPoint</Application>
  <PresentationFormat>Bildschirmpräsentation (4:3)</PresentationFormat>
  <Paragraphs>516</Paragraphs>
  <Slides>60</Slides>
  <Notes>4</Notes>
  <HiddenSlides>11</HiddenSlides>
  <MMClips>7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Meta Offc Pro</vt:lpstr>
      <vt:lpstr>Symbol</vt:lpstr>
      <vt:lpstr>Verdana</vt:lpstr>
      <vt:lpstr>Wingdings</vt:lpstr>
      <vt:lpstr>WWU Münster PowerPoint Master</vt:lpstr>
      <vt:lpstr>Leveraging MATLAB Simulink for Hexapod Robotics: Simulation, Control and Learning</vt:lpstr>
      <vt:lpstr>Hexapods</vt:lpstr>
      <vt:lpstr>MATLAB Simulink</vt:lpstr>
      <vt:lpstr>Leveraging MATLAB Simulink for Hexapod Robotics: Simulation, Control and Learning</vt:lpstr>
      <vt:lpstr>Basis der Arbeit</vt:lpstr>
      <vt:lpstr>Wieso Simulation, wieso Simulink ?</vt:lpstr>
      <vt:lpstr>Problemstellung</vt:lpstr>
      <vt:lpstr>Übersicht:</vt:lpstr>
      <vt:lpstr>Übersicht </vt:lpstr>
      <vt:lpstr>Simscape</vt:lpstr>
      <vt:lpstr>Bewegungsablauf - Insekt (1)</vt:lpstr>
      <vt:lpstr>Bewegungsablauf - Insekt (2)</vt:lpstr>
      <vt:lpstr>Inverse Kinematik (1)</vt:lpstr>
      <vt:lpstr>Inverse Kinematik (2)</vt:lpstr>
      <vt:lpstr>PID-Controller</vt:lpstr>
      <vt:lpstr>Reinforcement Learning (1)</vt:lpstr>
      <vt:lpstr>Reinforcement Learning (2)</vt:lpstr>
      <vt:lpstr>RL in Simulink</vt:lpstr>
      <vt:lpstr>Übersicht:</vt:lpstr>
      <vt:lpstr>Übersicht:</vt:lpstr>
      <vt:lpstr>Hexapod Model</vt:lpstr>
      <vt:lpstr>Physical Hexapod Leg</vt:lpstr>
      <vt:lpstr>Hexapod in Simulink</vt:lpstr>
      <vt:lpstr>Übersicht:</vt:lpstr>
      <vt:lpstr>Locomotion Controller</vt:lpstr>
      <vt:lpstr>Locomotion Controller</vt:lpstr>
      <vt:lpstr>Hexapod Controller</vt:lpstr>
      <vt:lpstr>Leg Controller</vt:lpstr>
      <vt:lpstr>Leg Control Unit</vt:lpstr>
      <vt:lpstr>Leg Control Unit</vt:lpstr>
      <vt:lpstr>Trajectory Generation</vt:lpstr>
      <vt:lpstr>Leg Control Unit</vt:lpstr>
      <vt:lpstr>Analytischer IK Solver (1)</vt:lpstr>
      <vt:lpstr>Analytischer IK-Solver (2)</vt:lpstr>
      <vt:lpstr>Leg Movement Generation </vt:lpstr>
      <vt:lpstr>Signal Generator</vt:lpstr>
      <vt:lpstr>Swing-Phase </vt:lpstr>
      <vt:lpstr>RL-Setup</vt:lpstr>
      <vt:lpstr>RL-Setup</vt:lpstr>
      <vt:lpstr>RL-Setup: Reward-Function</vt:lpstr>
      <vt:lpstr>Results: Hexapod Model</vt:lpstr>
      <vt:lpstr>Results: Locomotion Controller (1)</vt:lpstr>
      <vt:lpstr>Results: Locomotion Controller (2)</vt:lpstr>
      <vt:lpstr>Results: RL Training</vt:lpstr>
      <vt:lpstr>Reward Exploitation</vt:lpstr>
      <vt:lpstr>Instabiles Lernverhalten</vt:lpstr>
      <vt:lpstr>Suboptimale Konvergenz</vt:lpstr>
      <vt:lpstr>Bestes Ergebnis</vt:lpstr>
      <vt:lpstr>Bestes Ergebnis</vt:lpstr>
      <vt:lpstr>Probleme und Lösungen</vt:lpstr>
      <vt:lpstr>PID-Tuning</vt:lpstr>
      <vt:lpstr>Fazit (1)</vt:lpstr>
      <vt:lpstr>Fazit (2)</vt:lpstr>
      <vt:lpstr>Ausblick – Zukünftige Forschung</vt:lpstr>
      <vt:lpstr>Aktueller Stand</vt:lpstr>
      <vt:lpstr>Grafiken:</vt:lpstr>
      <vt:lpstr>Quellen(1):</vt:lpstr>
      <vt:lpstr>Quellen(2):</vt:lpstr>
      <vt:lpstr>Quellen(2):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178</cp:revision>
  <dcterms:created xsi:type="dcterms:W3CDTF">2023-08-17T11:57:25Z</dcterms:created>
  <dcterms:modified xsi:type="dcterms:W3CDTF">2023-11-08T14:44:06Z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0x0101004DDF94E9F11F8C469FCDD952BC8B2F05</vt:lpwstr>
  </property>
</Properties>
</file>